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  <p:sldMasterId id="2147483698" r:id="rId5"/>
  </p:sldMasterIdLst>
  <p:notesMasterIdLst>
    <p:notesMasterId r:id="rId25"/>
  </p:notesMasterIdLst>
  <p:sldIdLst>
    <p:sldId id="2147479010" r:id="rId6"/>
    <p:sldId id="2147478961" r:id="rId7"/>
    <p:sldId id="2147479013" r:id="rId8"/>
    <p:sldId id="2147479014" r:id="rId9"/>
    <p:sldId id="2147479015" r:id="rId10"/>
    <p:sldId id="2147479017" r:id="rId11"/>
    <p:sldId id="2147479018" r:id="rId12"/>
    <p:sldId id="2147479019" r:id="rId13"/>
    <p:sldId id="2147479021" r:id="rId14"/>
    <p:sldId id="2147479022" r:id="rId15"/>
    <p:sldId id="2147479028" r:id="rId16"/>
    <p:sldId id="2147479023" r:id="rId17"/>
    <p:sldId id="2147479024" r:id="rId18"/>
    <p:sldId id="2147479026" r:id="rId19"/>
    <p:sldId id="2147479004" r:id="rId20"/>
    <p:sldId id="2147479005" r:id="rId21"/>
    <p:sldId id="2147479006" r:id="rId22"/>
    <p:sldId id="2147479007" r:id="rId23"/>
    <p:sldId id="214747900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D0C3324-0A07-AC79-6769-704DE0F1275E}" name="Aurelius, Michelle" initials="AM" userId="S::michelle.aurelius@dhhs.nc.gov::7d6fd722-c180-4723-a916-f8c69ed4fc36" providerId="AD"/>
  <p188:author id="{1693B024-21E3-22AE-00E7-0668C2CC6BB1}" name="Kimple, Kelly" initials="KK" userId="S::kelly.kimple@dhhs.nc.gov::65fd4873-f947-4aca-808b-b39c410a103c" providerId="AD"/>
  <p188:author id="{08CAA625-B880-4CA3-BD31-FA7C5D7C4A39}" name="Ankrah, Terra" initials="TA" userId="S::terra.ankrah@dhhs.nc.gov::8bb19f5d-4dca-4e0b-a4f8-e56eff354360" providerId="AD"/>
  <p188:author id="{5EE83731-6AD7-8FDB-709D-238D6DD810BB}" name="Fry Sosne, Erin" initials="ES" userId="S::Erin.Fry.Sosne@dhhs.nc.gov::b87370bc-49b0-438a-86d9-6395019c3a59" providerId="AD"/>
  <p188:author id="{821AA43E-8DC2-996D-1184-0CEACCEA4BC4}" name="Aurelius, Michelle" initials="" userId="S::Michelle.Aurelius@dhhs.nc.gov::7d6fd722-c180-4723-a916-f8c69ed4fc36" providerId="AD"/>
  <p188:author id="{892EB87B-60B4-9A79-9427-4C31A0D47EC3}" name="Jonczyk, Emily E" initials="EJ" userId="S::Emily.Jonczyk@dhhs.nc.gov::8e79c48c-0658-44fe-8cc8-3f5ffd19713a" providerId="AD"/>
  <p188:author id="{43743F86-61AB-195C-9260-69B22ABAA534}" name="Stanley, Will R" initials="SW" userId="S::will.stanley@dhhs.nc.gov::4ab053d0-b670-4181-9b1e-5ccffb5e4fb4" providerId="AD"/>
  <p188:author id="{23D32589-67BA-6220-656E-3FF510D59A66}" name="Stanley, Will R" initials="" userId="S::Will.Stanley@dhhs.nc.gov::4ab053d0-b670-4181-9b1e-5ccffb5e4fb4" providerId="AD"/>
  <p188:author id="{9976CB9C-8770-C3AC-7781-62DC86644CDE}" name="Fry Sosne, Erin" initials="FE" userId="S::erin.fry.sosne@dhhs.nc.gov::b87370bc-49b0-438a-86d9-6395019c3a59" providerId="AD"/>
  <p188:author id="{B5D0E0E8-D8F5-81C1-0A50-9A37796EB1E6}" name="Semon, Linzy A" initials="" userId="S::linzy.semon@dhhs.nc.gov::0a82e3b8-5646-41df-aa91-f099c251ab7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E5E"/>
    <a:srgbClr val="96BDE2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QI Time to Hire Pilot vs Control Group – Average Number of Days from Target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0409328604916753E-2"/>
          <c:y val="6.5026180483528095E-2"/>
          <c:w val="0.96262714298117313"/>
          <c:h val="0.751449197890849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QI Project</c:v>
                </c:pt>
              </c:strCache>
            </c:strRef>
          </c:tx>
          <c:spPr>
            <a:solidFill>
              <a:srgbClr val="002E5E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Step 1: # of days from RTP to posting (Target = 5 days)</c:v>
                </c:pt>
                <c:pt idx="1">
                  <c:v>Step 2: # of days posted (Target = 10 days)</c:v>
                </c:pt>
                <c:pt idx="2">
                  <c:v>Step 3: # of days from posting closing to applicates referred (Target = 5 days)</c:v>
                </c:pt>
                <c:pt idx="3">
                  <c:v>Step 4: # of days from applicates referred to candidate selected (Target = 30 days)</c:v>
                </c:pt>
                <c:pt idx="4">
                  <c:v>Step 5: # of days from candidate selected to salary approval (Target = 5 days)</c:v>
                </c:pt>
                <c:pt idx="5">
                  <c:v>Step 6: # of days from salary approval to verbal offer occurring (Target = 2 days)</c:v>
                </c:pt>
                <c:pt idx="6">
                  <c:v>Step 7: # of days from verbal offer occurring to offer accepted (Target = 3 days)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15.54</c:v>
                </c:pt>
                <c:pt idx="1">
                  <c:v>4.5999999999999996</c:v>
                </c:pt>
                <c:pt idx="2">
                  <c:v>6.07</c:v>
                </c:pt>
                <c:pt idx="3">
                  <c:v>5.82</c:v>
                </c:pt>
                <c:pt idx="4">
                  <c:v>17</c:v>
                </c:pt>
                <c:pt idx="5">
                  <c:v>0</c:v>
                </c:pt>
                <c:pt idx="6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57-4E19-A484-B6201138F9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Control Group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Step 1: # of days from RTP to posting (Target = 5 days)</c:v>
                </c:pt>
                <c:pt idx="1">
                  <c:v>Step 2: # of days posted (Target = 10 days)</c:v>
                </c:pt>
                <c:pt idx="2">
                  <c:v>Step 3: # of days from posting closing to applicates referred (Target = 5 days)</c:v>
                </c:pt>
                <c:pt idx="3">
                  <c:v>Step 4: # of days from applicates referred to candidate selected (Target = 30 days)</c:v>
                </c:pt>
                <c:pt idx="4">
                  <c:v>Step 5: # of days from candidate selected to salary approval (Target = 5 days)</c:v>
                </c:pt>
                <c:pt idx="5">
                  <c:v>Step 6: # of days from salary approval to verbal offer occurring (Target = 2 days)</c:v>
                </c:pt>
                <c:pt idx="6">
                  <c:v>Step 7: # of days from verbal offer occurring to offer accepted (Target = 3 days)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21</c:v>
                </c:pt>
                <c:pt idx="2">
                  <c:v>8</c:v>
                </c:pt>
                <c:pt idx="3">
                  <c:v>25</c:v>
                </c:pt>
                <c:pt idx="4">
                  <c:v>21</c:v>
                </c:pt>
                <c:pt idx="5">
                  <c:v>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57-4E19-A484-B6201138F9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22479480"/>
        <c:axId val="822477680"/>
      </c:barChart>
      <c:catAx>
        <c:axId val="82247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2477680"/>
        <c:crosses val="autoZero"/>
        <c:auto val="1"/>
        <c:lblAlgn val="ctr"/>
        <c:lblOffset val="100"/>
        <c:noMultiLvlLbl val="0"/>
      </c:catAx>
      <c:valAx>
        <c:axId val="82247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247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Status of Vacant DPH Positions - Count 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Count of Positions</c:v>
                </c:pt>
              </c:strCache>
            </c:strRef>
          </c:tx>
          <c:spPr>
            <a:solidFill>
              <a:srgbClr val="96BDE2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96BDE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8B-4DC6-8D25-CACC15DBB4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Sheet2!$A$2:$A$11</c:f>
              <c:strCache>
                <c:ptCount val="10"/>
                <c:pt idx="0">
                  <c:v>Accepted</c:v>
                </c:pt>
                <c:pt idx="1">
                  <c:v>Interview and Selection</c:v>
                </c:pt>
                <c:pt idx="2">
                  <c:v>Pending Acceptance</c:v>
                </c:pt>
                <c:pt idx="3">
                  <c:v>Position Filled</c:v>
                </c:pt>
                <c:pt idx="4">
                  <c:v>Reposted</c:v>
                </c:pt>
                <c:pt idx="5">
                  <c:v>Salary Setting Central</c:v>
                </c:pt>
                <c:pt idx="6">
                  <c:v>Salary Setting Local</c:v>
                </c:pt>
                <c:pt idx="7">
                  <c:v>Screening</c:v>
                </c:pt>
                <c:pt idx="8">
                  <c:v>Verbal Offer Pending</c:v>
                </c:pt>
                <c:pt idx="9">
                  <c:v>Blank</c:v>
                </c:pt>
              </c:strCache>
            </c:strRef>
          </c:cat>
          <c:val>
            <c:numRef>
              <c:f>Sheet2!$B$2:$B$11</c:f>
              <c:numCache>
                <c:formatCode>General</c:formatCode>
                <c:ptCount val="10"/>
                <c:pt idx="0">
                  <c:v>11</c:v>
                </c:pt>
                <c:pt idx="1">
                  <c:v>40</c:v>
                </c:pt>
                <c:pt idx="2">
                  <c:v>14</c:v>
                </c:pt>
                <c:pt idx="3">
                  <c:v>5</c:v>
                </c:pt>
                <c:pt idx="4">
                  <c:v>8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5</c:v>
                </c:pt>
                <c:pt idx="9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8B-4DC6-8D25-CACC15DBB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35527184"/>
        <c:axId val="1035524664"/>
      </c:barChart>
      <c:catAx>
        <c:axId val="103552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5524664"/>
        <c:crosses val="autoZero"/>
        <c:auto val="1"/>
        <c:lblAlgn val="ctr"/>
        <c:lblOffset val="100"/>
        <c:noMultiLvlLbl val="0"/>
      </c:catAx>
      <c:valAx>
        <c:axId val="103552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5527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Status of 129 Blank Positions - Count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Sheet2!$E$1</c:f>
              <c:strCache>
                <c:ptCount val="1"/>
                <c:pt idx="0">
                  <c:v>Count of Positions</c:v>
                </c:pt>
              </c:strCache>
            </c:strRef>
          </c:tx>
          <c:spPr>
            <a:solidFill>
              <a:srgbClr val="96BDE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Sheet2!$D$2:$D$7</c:f>
              <c:strCache>
                <c:ptCount val="6"/>
                <c:pt idx="0">
                  <c:v>Acting Pay</c:v>
                </c:pt>
                <c:pt idx="1">
                  <c:v>In-Range - Perm</c:v>
                </c:pt>
                <c:pt idx="2">
                  <c:v>In-Range - Temp</c:v>
                </c:pt>
                <c:pt idx="3">
                  <c:v>Job Description Update</c:v>
                </c:pt>
                <c:pt idx="4">
                  <c:v>Reallocation</c:v>
                </c:pt>
                <c:pt idx="5">
                  <c:v>(blank)</c:v>
                </c:pt>
              </c:strCache>
            </c:strRef>
          </c:cat>
          <c:val>
            <c:numRef>
              <c:f>Sheet2!$E$2:$E$7</c:f>
              <c:numCache>
                <c:formatCode>General</c:formatCode>
                <c:ptCount val="6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10</c:v>
                </c:pt>
                <c:pt idx="5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37-43A0-B6EC-46B55B303C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35539784"/>
        <c:axId val="1035553824"/>
      </c:barChart>
      <c:catAx>
        <c:axId val="103553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5553824"/>
        <c:crosses val="autoZero"/>
        <c:auto val="1"/>
        <c:lblAlgn val="ctr"/>
        <c:lblOffset val="100"/>
        <c:noMultiLvlLbl val="0"/>
      </c:catAx>
      <c:valAx>
        <c:axId val="103555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5539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0.05505</cdr:x>
      <cdr:y>0.78818</cdr:y>
    </cdr:from>
    <cdr:to>
      <cdr:x>0.0985</cdr:x>
      <cdr:y>0.82163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79F28B0-FE70-C8E9-E7A9-8F26FC6395FB}"/>
            </a:ext>
          </a:extLst>
        </cdr:cNvPr>
        <cdr:cNvSpPr txBox="1"/>
      </cdr:nvSpPr>
      <cdr:spPr>
        <a:xfrm xmlns:a="http://schemas.openxmlformats.org/drawingml/2006/main">
          <a:off x="662185" y="4972930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N=15</a:t>
          </a:r>
        </a:p>
      </cdr:txBody>
    </cdr:sp>
  </cdr:relSizeAnchor>
  <cdr:relSizeAnchor xmlns:cdr="http://schemas.openxmlformats.org/drawingml/2006/chartDrawing">
    <cdr:from>
      <cdr:x>0.09437</cdr:x>
      <cdr:y>0.79146</cdr:y>
    </cdr:from>
    <cdr:to>
      <cdr:x>0.13781</cdr:x>
      <cdr:y>0.8249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50166F91-51D7-1D81-156C-20D1BCA28687}"/>
            </a:ext>
          </a:extLst>
        </cdr:cNvPr>
        <cdr:cNvSpPr txBox="1"/>
      </cdr:nvSpPr>
      <cdr:spPr>
        <a:xfrm xmlns:a="http://schemas.openxmlformats.org/drawingml/2006/main">
          <a:off x="1135016" y="4993586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N=13</a:t>
          </a:r>
        </a:p>
      </cdr:txBody>
    </cdr:sp>
  </cdr:relSizeAnchor>
  <cdr:relSizeAnchor xmlns:cdr="http://schemas.openxmlformats.org/drawingml/2006/chartDrawing">
    <cdr:from>
      <cdr:x>0.19211</cdr:x>
      <cdr:y>0.78827</cdr:y>
    </cdr:from>
    <cdr:to>
      <cdr:x>0.23555</cdr:x>
      <cdr:y>0.82172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50166F91-51D7-1D81-156C-20D1BCA28687}"/>
            </a:ext>
          </a:extLst>
        </cdr:cNvPr>
        <cdr:cNvSpPr txBox="1"/>
      </cdr:nvSpPr>
      <cdr:spPr>
        <a:xfrm xmlns:a="http://schemas.openxmlformats.org/drawingml/2006/main">
          <a:off x="2310673" y="4973489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N=15</a:t>
          </a:r>
        </a:p>
      </cdr:txBody>
    </cdr:sp>
  </cdr:relSizeAnchor>
  <cdr:relSizeAnchor xmlns:cdr="http://schemas.openxmlformats.org/drawingml/2006/chartDrawing">
    <cdr:from>
      <cdr:x>0.4678</cdr:x>
      <cdr:y>0.77394</cdr:y>
    </cdr:from>
    <cdr:to>
      <cdr:x>0.51124</cdr:x>
      <cdr:y>0.80738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50166F91-51D7-1D81-156C-20D1BCA28687}"/>
            </a:ext>
          </a:extLst>
        </cdr:cNvPr>
        <cdr:cNvSpPr txBox="1"/>
      </cdr:nvSpPr>
      <cdr:spPr>
        <a:xfrm xmlns:a="http://schemas.openxmlformats.org/drawingml/2006/main">
          <a:off x="5626629" y="4883054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N=12</a:t>
          </a:r>
        </a:p>
      </cdr:txBody>
    </cdr:sp>
  </cdr:relSizeAnchor>
  <cdr:relSizeAnchor xmlns:cdr="http://schemas.openxmlformats.org/drawingml/2006/chartDrawing">
    <cdr:from>
      <cdr:x>0.33079</cdr:x>
      <cdr:y>0.7819</cdr:y>
    </cdr:from>
    <cdr:to>
      <cdr:x>0.37423</cdr:x>
      <cdr:y>0.81535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50166F91-51D7-1D81-156C-20D1BCA28687}"/>
            </a:ext>
          </a:extLst>
        </cdr:cNvPr>
        <cdr:cNvSpPr txBox="1"/>
      </cdr:nvSpPr>
      <cdr:spPr>
        <a:xfrm xmlns:a="http://schemas.openxmlformats.org/drawingml/2006/main">
          <a:off x="3978699" y="4933295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N=13</a:t>
          </a:r>
        </a:p>
      </cdr:txBody>
    </cdr:sp>
  </cdr:relSizeAnchor>
  <cdr:relSizeAnchor xmlns:cdr="http://schemas.openxmlformats.org/drawingml/2006/chartDrawing">
    <cdr:from>
      <cdr:x>0.37005</cdr:x>
      <cdr:y>0.78031</cdr:y>
    </cdr:from>
    <cdr:to>
      <cdr:x>0.4135</cdr:x>
      <cdr:y>0.81375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50166F91-51D7-1D81-156C-20D1BCA28687}"/>
            </a:ext>
          </a:extLst>
        </cdr:cNvPr>
        <cdr:cNvSpPr txBox="1"/>
      </cdr:nvSpPr>
      <cdr:spPr>
        <a:xfrm xmlns:a="http://schemas.openxmlformats.org/drawingml/2006/main">
          <a:off x="4450972" y="4923248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N=10</a:t>
          </a:r>
        </a:p>
      </cdr:txBody>
    </cdr:sp>
  </cdr:relSizeAnchor>
  <cdr:relSizeAnchor xmlns:cdr="http://schemas.openxmlformats.org/drawingml/2006/chartDrawing">
    <cdr:from>
      <cdr:x>0.23226</cdr:x>
      <cdr:y>0.78677</cdr:y>
    </cdr:from>
    <cdr:to>
      <cdr:x>0.2757</cdr:x>
      <cdr:y>0.82021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6C7C40D9-B554-764B-0E50-8A4CCF72A874}"/>
            </a:ext>
          </a:extLst>
        </cdr:cNvPr>
        <cdr:cNvSpPr txBox="1"/>
      </cdr:nvSpPr>
      <cdr:spPr>
        <a:xfrm xmlns:a="http://schemas.openxmlformats.org/drawingml/2006/main">
          <a:off x="2793552" y="4963999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N=12</a:t>
          </a:r>
        </a:p>
      </cdr:txBody>
    </cdr:sp>
  </cdr:relSizeAnchor>
  <cdr:relSizeAnchor xmlns:cdr="http://schemas.openxmlformats.org/drawingml/2006/chartDrawing">
    <cdr:from>
      <cdr:x>0.51045</cdr:x>
      <cdr:y>0.77562</cdr:y>
    </cdr:from>
    <cdr:to>
      <cdr:x>0.55389</cdr:x>
      <cdr:y>0.80906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6C7C40D9-B554-764B-0E50-8A4CCF72A874}"/>
            </a:ext>
          </a:extLst>
        </cdr:cNvPr>
        <cdr:cNvSpPr txBox="1"/>
      </cdr:nvSpPr>
      <cdr:spPr>
        <a:xfrm xmlns:a="http://schemas.openxmlformats.org/drawingml/2006/main">
          <a:off x="6139653" y="4893660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N=7</a:t>
          </a:r>
        </a:p>
      </cdr:txBody>
    </cdr:sp>
  </cdr:relSizeAnchor>
  <cdr:relSizeAnchor xmlns:cdr="http://schemas.openxmlformats.org/drawingml/2006/chartDrawing">
    <cdr:from>
      <cdr:x>0.60824</cdr:x>
      <cdr:y>0.77571</cdr:y>
    </cdr:from>
    <cdr:to>
      <cdr:x>0.65168</cdr:x>
      <cdr:y>0.80915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C4A4CFEC-3E81-B71B-5219-1E3A0106E7DA}"/>
            </a:ext>
          </a:extLst>
        </cdr:cNvPr>
        <cdr:cNvSpPr txBox="1"/>
      </cdr:nvSpPr>
      <cdr:spPr>
        <a:xfrm xmlns:a="http://schemas.openxmlformats.org/drawingml/2006/main">
          <a:off x="7315868" y="4894218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N=7</a:t>
          </a:r>
        </a:p>
      </cdr:txBody>
    </cdr:sp>
  </cdr:relSizeAnchor>
  <cdr:relSizeAnchor xmlns:cdr="http://schemas.openxmlformats.org/drawingml/2006/chartDrawing">
    <cdr:from>
      <cdr:x>0.64834</cdr:x>
      <cdr:y>0.7773</cdr:y>
    </cdr:from>
    <cdr:to>
      <cdr:x>0.69179</cdr:x>
      <cdr:y>0.81075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C4A4CFEC-3E81-B71B-5219-1E3A0106E7DA}"/>
            </a:ext>
          </a:extLst>
        </cdr:cNvPr>
        <cdr:cNvSpPr txBox="1"/>
      </cdr:nvSpPr>
      <cdr:spPr>
        <a:xfrm xmlns:a="http://schemas.openxmlformats.org/drawingml/2006/main">
          <a:off x="7798190" y="4904267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N=3</a:t>
          </a:r>
        </a:p>
      </cdr:txBody>
    </cdr:sp>
  </cdr:relSizeAnchor>
  <cdr:relSizeAnchor xmlns:cdr="http://schemas.openxmlformats.org/drawingml/2006/chartDrawing">
    <cdr:from>
      <cdr:x>0.78368</cdr:x>
      <cdr:y>0.78049</cdr:y>
    </cdr:from>
    <cdr:to>
      <cdr:x>0.82712</cdr:x>
      <cdr:y>0.81393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C4A4CFEC-3E81-B71B-5219-1E3A0106E7DA}"/>
            </a:ext>
          </a:extLst>
        </cdr:cNvPr>
        <cdr:cNvSpPr txBox="1"/>
      </cdr:nvSpPr>
      <cdr:spPr>
        <a:xfrm xmlns:a="http://schemas.openxmlformats.org/drawingml/2006/main">
          <a:off x="9426023" y="4924364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N=2</a:t>
          </a:r>
        </a:p>
      </cdr:txBody>
    </cdr:sp>
  </cdr:relSizeAnchor>
  <cdr:relSizeAnchor xmlns:cdr="http://schemas.openxmlformats.org/drawingml/2006/chartDrawing">
    <cdr:from>
      <cdr:x>0.88226</cdr:x>
      <cdr:y>0.77412</cdr:y>
    </cdr:from>
    <cdr:to>
      <cdr:x>0.9257</cdr:x>
      <cdr:y>0.80756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id="{C4A4CFEC-3E81-B71B-5219-1E3A0106E7DA}"/>
            </a:ext>
          </a:extLst>
        </cdr:cNvPr>
        <cdr:cNvSpPr txBox="1"/>
      </cdr:nvSpPr>
      <cdr:spPr>
        <a:xfrm xmlns:a="http://schemas.openxmlformats.org/drawingml/2006/main">
          <a:off x="10611727" y="4884170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bg1"/>
              </a:solidFill>
            </a:rPr>
            <a:t>N=1*</a:t>
          </a:r>
        </a:p>
      </cdr:txBody>
    </cdr:sp>
  </cdr:relSizeAnchor>
  <cdr:relSizeAnchor xmlns:cdr="http://schemas.openxmlformats.org/drawingml/2006/chartDrawing">
    <cdr:from>
      <cdr:x>0.71003</cdr:x>
      <cdr:y>0.14636</cdr:y>
    </cdr:from>
    <cdr:to>
      <cdr:x>1</cdr:x>
      <cdr:y>0.95063</cdr:y>
    </cdr:to>
    <cdr:sp macro="" textlink="">
      <cdr:nvSpPr>
        <cdr:cNvPr id="15" name="Rectangle 14">
          <a:extLst xmlns:a="http://schemas.openxmlformats.org/drawingml/2006/main">
            <a:ext uri="{FF2B5EF4-FFF2-40B4-BE49-F238E27FC236}">
              <a16:creationId xmlns:a16="http://schemas.microsoft.com/office/drawing/2014/main" id="{1848B20E-CEDE-29DE-ACDA-FBDD84B2EF46}"/>
            </a:ext>
          </a:extLst>
        </cdr:cNvPr>
        <cdr:cNvSpPr/>
      </cdr:nvSpPr>
      <cdr:spPr>
        <a:xfrm xmlns:a="http://schemas.openxmlformats.org/drawingml/2006/main">
          <a:off x="8540094" y="923444"/>
          <a:ext cx="3487783" cy="50744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8575"/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kern="1200"/>
        </a:p>
      </cdr:txBody>
    </cdr:sp>
  </cdr:relSizeAnchor>
  <cdr:relSizeAnchor xmlns:cdr="http://schemas.openxmlformats.org/drawingml/2006/chartDrawing">
    <cdr:from>
      <cdr:x>0.74363</cdr:x>
      <cdr:y>0.78376</cdr:y>
    </cdr:from>
    <cdr:to>
      <cdr:x>0.78707</cdr:x>
      <cdr:y>0.8172</cdr:y>
    </cdr:to>
    <cdr:sp macro="" textlink="">
      <cdr:nvSpPr>
        <cdr:cNvPr id="16" name="TextBox 1">
          <a:extLst xmlns:a="http://schemas.openxmlformats.org/drawingml/2006/main">
            <a:ext uri="{FF2B5EF4-FFF2-40B4-BE49-F238E27FC236}">
              <a16:creationId xmlns:a16="http://schemas.microsoft.com/office/drawing/2014/main" id="{1035691C-9B26-94B0-DBE2-B481DB99D2B6}"/>
            </a:ext>
          </a:extLst>
        </cdr:cNvPr>
        <cdr:cNvSpPr txBox="1"/>
      </cdr:nvSpPr>
      <cdr:spPr>
        <a:xfrm xmlns:a="http://schemas.openxmlformats.org/drawingml/2006/main">
          <a:off x="8944260" y="4945018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tx1"/>
              </a:solidFill>
            </a:rPr>
            <a:t>N=0</a:t>
          </a:r>
        </a:p>
      </cdr:txBody>
    </cdr:sp>
  </cdr:relSizeAnchor>
  <cdr:relSizeAnchor xmlns:cdr="http://schemas.openxmlformats.org/drawingml/2006/chartDrawing">
    <cdr:from>
      <cdr:x>0.92361</cdr:x>
      <cdr:y>0.77429</cdr:y>
    </cdr:from>
    <cdr:to>
      <cdr:x>0.96706</cdr:x>
      <cdr:y>0.80774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6FEC7DB5-C566-EACF-C4B3-EC02AB2E125A}"/>
            </a:ext>
          </a:extLst>
        </cdr:cNvPr>
        <cdr:cNvSpPr txBox="1"/>
      </cdr:nvSpPr>
      <cdr:spPr>
        <a:xfrm xmlns:a="http://schemas.openxmlformats.org/drawingml/2006/main">
          <a:off x="11109123" y="4885286"/>
          <a:ext cx="522515" cy="21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kern="1200" dirty="0">
              <a:solidFill>
                <a:schemeClr val="tx1"/>
              </a:solidFill>
            </a:rPr>
            <a:t>N=0</a:t>
          </a:r>
        </a:p>
      </cdr:txBody>
    </cdr:sp>
  </cdr:relSizeAnchor>
  <cdr:relSizeAnchor xmlns:cdr="http://schemas.openxmlformats.org/drawingml/2006/chartDrawing">
    <cdr:from>
      <cdr:x>0.74094</cdr:x>
      <cdr:y>0.30971</cdr:y>
    </cdr:from>
    <cdr:to>
      <cdr:x>0.85706</cdr:x>
      <cdr:y>0.44667</cdr:y>
    </cdr:to>
    <cdr:sp macro="" textlink="">
      <cdr:nvSpPr>
        <cdr:cNvPr id="18" name="TextBox 17">
          <a:extLst xmlns:a="http://schemas.openxmlformats.org/drawingml/2006/main">
            <a:ext uri="{FF2B5EF4-FFF2-40B4-BE49-F238E27FC236}">
              <a16:creationId xmlns:a16="http://schemas.microsoft.com/office/drawing/2014/main" id="{9EC3C297-D692-27A2-CB3B-A0C6FC8EF125}"/>
            </a:ext>
          </a:extLst>
        </cdr:cNvPr>
        <cdr:cNvSpPr txBox="1"/>
      </cdr:nvSpPr>
      <cdr:spPr>
        <a:xfrm xmlns:a="http://schemas.openxmlformats.org/drawingml/2006/main">
          <a:off x="8911884" y="1954068"/>
          <a:ext cx="1396720" cy="86415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20000"/>
            <a:lumOff val="80000"/>
          </a:schemeClr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50" i="1" kern="1200" dirty="0"/>
            <a:t>Due to small sample size and outliers in step 6 and 7,  they are excluded from analysis</a:t>
          </a:r>
        </a:p>
      </cdr:txBody>
    </cdr:sp>
  </cdr:relSizeAnchor>
  <cdr:relSizeAnchor xmlns:cdr="http://schemas.openxmlformats.org/drawingml/2006/chartDrawing">
    <cdr:from>
      <cdr:x>0.48323</cdr:x>
      <cdr:y>0.74547</cdr:y>
    </cdr:from>
    <cdr:to>
      <cdr:x>0.49329</cdr:x>
      <cdr:y>0.76902</cdr:y>
    </cdr:to>
    <cdr:sp macro="" textlink="">
      <cdr:nvSpPr>
        <cdr:cNvPr id="20" name="Star: 5 Points 19">
          <a:extLst xmlns:a="http://schemas.openxmlformats.org/drawingml/2006/main">
            <a:ext uri="{FF2B5EF4-FFF2-40B4-BE49-F238E27FC236}">
              <a16:creationId xmlns:a16="http://schemas.microsoft.com/office/drawing/2014/main" id="{92CE1E45-6283-019F-EDEF-ABABD81DBA87}"/>
            </a:ext>
          </a:extLst>
        </cdr:cNvPr>
        <cdr:cNvSpPr/>
      </cdr:nvSpPr>
      <cdr:spPr>
        <a:xfrm xmlns:a="http://schemas.openxmlformats.org/drawingml/2006/main">
          <a:off x="5788409" y="4134895"/>
          <a:ext cx="120580" cy="130629"/>
        </a:xfrm>
        <a:prstGeom xmlns:a="http://schemas.openxmlformats.org/drawingml/2006/main" prst="star5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FF00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D45FB2-FB35-49F8-B04A-84C63FD8E059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E03E9-1653-4146-A44D-3CE0B4779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192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Photo header Color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67" y="2067905"/>
            <a:ext cx="2689348" cy="1990847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607418"/>
            <a:ext cx="12192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3691462" y="2051009"/>
            <a:ext cx="7699023" cy="20208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3691462" y="4071833"/>
            <a:ext cx="7699023" cy="94875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3691462" y="5020585"/>
            <a:ext cx="7699023" cy="48822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0FD344B-6B01-554D-8ED2-3BB8677B5CA3}"/>
              </a:ext>
            </a:extLst>
          </p:cNvPr>
          <p:cNvSpPr/>
          <p:nvPr userDrawn="1"/>
        </p:nvSpPr>
        <p:spPr>
          <a:xfrm>
            <a:off x="0" y="-2388"/>
            <a:ext cx="12192000" cy="166790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55F9543-F264-E749-BE41-F4DED20160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5" y="230730"/>
            <a:ext cx="2433261" cy="121663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7FB28BE-95CF-A648-9958-233FA3E2FD4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782" y="232219"/>
            <a:ext cx="2427068" cy="121365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36632A4-6418-EB46-8B31-F39C39E1D0E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287" y="230097"/>
            <a:ext cx="2157071" cy="121789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2ACDB17-9B72-2747-AC8F-8FD41A14435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715" y="231327"/>
            <a:ext cx="2431536" cy="12154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64052B-33F9-6041-8EFF-89AD41BE985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631" y="231327"/>
            <a:ext cx="2431500" cy="121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20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r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67" y="2067905"/>
            <a:ext cx="2689348" cy="1990847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607418"/>
            <a:ext cx="12192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3691462" y="2051009"/>
            <a:ext cx="7699023" cy="20208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3691462" y="4071833"/>
            <a:ext cx="7699023" cy="94875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3691462" y="5020585"/>
            <a:ext cx="7699023" cy="48822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3860"/>
            <a:ext cx="12192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736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ack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55" y="2061986"/>
            <a:ext cx="2698311" cy="1998871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3860"/>
            <a:ext cx="12192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607418"/>
            <a:ext cx="12192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3691462" y="2051009"/>
            <a:ext cx="7699023" cy="20208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3691462" y="4071833"/>
            <a:ext cx="7699023" cy="94875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3691462" y="5020585"/>
            <a:ext cx="7699023" cy="48822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1117057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447801"/>
            <a:ext cx="10517717" cy="479530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 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6383" y="6243108"/>
            <a:ext cx="10656007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36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ullets&amp;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0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335573"/>
            <a:ext cx="10517717" cy="12128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spcBef>
                <a:spcPts val="0"/>
              </a:spcBef>
              <a:buFont typeface="Franklin Gothic Medium" panose="020B0603020102020204" pitchFamily="34" charset="0"/>
              <a:buChar char="−"/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spcBef>
                <a:spcPts val="0"/>
              </a:spcBef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/>
              <a:t>Click to add bullet</a:t>
            </a:r>
          </a:p>
          <a:p>
            <a:pPr lvl="1"/>
            <a:r>
              <a:rPr lang="en-US"/>
              <a:t> 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6383" y="6251575"/>
            <a:ext cx="10656007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829733" y="2548467"/>
            <a:ext cx="10526184" cy="36942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 or chart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40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Table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9911" y="6249458"/>
            <a:ext cx="10656007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829733" y="1335573"/>
            <a:ext cx="10526184" cy="49028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 or chart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72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-Chart/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0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9911" y="6249458"/>
            <a:ext cx="10656007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829732" y="1845731"/>
            <a:ext cx="5120640" cy="43927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table, chart, image</a:t>
            </a:r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220176" y="1845731"/>
            <a:ext cx="5120640" cy="43927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table, chart, 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29733" y="1278465"/>
            <a:ext cx="5120640" cy="5000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20176" y="1278465"/>
            <a:ext cx="5120640" cy="5000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3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829734" y="1849439"/>
            <a:ext cx="5120217" cy="4402137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buFont typeface="Franklin Gothic Medium Cond" panose="020B0606030402020204" pitchFamily="34" charset="0"/>
              <a:buChar char="–"/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0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9911" y="6251575"/>
            <a:ext cx="10656007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29733" y="1278465"/>
            <a:ext cx="5120640" cy="5000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20176" y="1278465"/>
            <a:ext cx="5120640" cy="5000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220600" y="1840560"/>
            <a:ext cx="5120217" cy="4402137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buFont typeface="Franklin Gothic Medium Cond" panose="020B0606030402020204" pitchFamily="34" charset="0"/>
              <a:buChar char="–"/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Bullet 3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72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op R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0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978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-Chart/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08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0625" y="185313"/>
            <a:ext cx="11350753" cy="592562"/>
          </a:xfrm>
        </p:spPr>
        <p:txBody>
          <a:bodyPr lIns="0" rIns="0" anchor="ctr"/>
          <a:lstStyle>
            <a:lvl1pPr>
              <a:defRPr sz="1500" b="1" cap="all" spc="98" baseline="0">
                <a:solidFill>
                  <a:srgbClr val="014373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E2F2300-FD7F-49A2-AD1C-882AD5CF52CC}"/>
              </a:ext>
            </a:extLst>
          </p:cNvPr>
          <p:cNvCxnSpPr>
            <a:cxnSpLocks/>
          </p:cNvCxnSpPr>
          <p:nvPr userDrawn="1"/>
        </p:nvCxnSpPr>
        <p:spPr>
          <a:xfrm>
            <a:off x="420624" y="777875"/>
            <a:ext cx="1371600" cy="0"/>
          </a:xfrm>
          <a:prstGeom prst="straightConnector1">
            <a:avLst/>
          </a:prstGeom>
          <a:noFill/>
          <a:ln w="38100" cap="flat" cmpd="sng" algn="ctr">
            <a:solidFill>
              <a:srgbClr val="01437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9780461-BF97-45FF-888C-1942E648F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37"/>
          <a:stretch/>
        </p:blipFill>
        <p:spPr>
          <a:xfrm>
            <a:off x="420624" y="6229553"/>
            <a:ext cx="1131147" cy="518014"/>
          </a:xfrm>
          <a:prstGeom prst="rect">
            <a:avLst/>
          </a:prstGeom>
        </p:spPr>
      </p:pic>
      <p:sp>
        <p:nvSpPr>
          <p:cNvPr id="11" name="Holder 6">
            <a:extLst>
              <a:ext uri="{FF2B5EF4-FFF2-40B4-BE49-F238E27FC236}">
                <a16:creationId xmlns:a16="http://schemas.microsoft.com/office/drawing/2014/main" id="{4BB176CF-EDF3-48AF-914B-97F5C5946B35}"/>
              </a:ext>
            </a:extLst>
          </p:cNvPr>
          <p:cNvSpPr txBox="1">
            <a:spLocks/>
          </p:cNvSpPr>
          <p:nvPr userDrawn="1"/>
        </p:nvSpPr>
        <p:spPr>
          <a:xfrm>
            <a:off x="11352368" y="6430916"/>
            <a:ext cx="419008" cy="1152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500" b="0" i="0" kern="1200">
                <a:solidFill>
                  <a:srgbClr val="6F7072"/>
                </a:solidFill>
                <a:latin typeface="EYInterstate Light"/>
                <a:ea typeface="+mn-ea"/>
                <a:cs typeface="EYInterstate 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87" algn="r"/>
            <a:fld id="{81D60167-4931-47E6-BA6A-407CBD079E47}" type="slidenum">
              <a:rPr lang="en-US" sz="749" smtClean="0">
                <a:solidFill>
                  <a:srgbClr val="808080"/>
                </a:solidFill>
                <a:latin typeface="+mn-lt"/>
              </a:rPr>
              <a:pPr marL="14287" algn="r"/>
              <a:t>‹#›</a:t>
            </a:fld>
            <a:endParaRPr lang="en-US" sz="749">
              <a:solidFill>
                <a:srgbClr val="80808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6539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07D035-A540-114E-A9D3-7E6D5D45EE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44"/>
          <a:stretch/>
        </p:blipFill>
        <p:spPr>
          <a:xfrm>
            <a:off x="0" y="0"/>
            <a:ext cx="12192000" cy="1119096"/>
          </a:xfrm>
          <a:prstGeom prst="rect">
            <a:avLst/>
          </a:prstGeom>
        </p:spPr>
      </p:pic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386964" y="133203"/>
            <a:ext cx="11418072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</p:spTree>
    <p:extLst>
      <p:ext uri="{BB962C8B-B14F-4D97-AF65-F5344CB8AC3E}">
        <p14:creationId xmlns:p14="http://schemas.microsoft.com/office/powerpoint/2010/main" val="968776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02867" y="1820850"/>
            <a:ext cx="11418072" cy="4142629"/>
          </a:xfr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900"/>
              </a:spcBef>
              <a:defRPr sz="21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32197" indent="-175022">
              <a:lnSpc>
                <a:spcPct val="100000"/>
              </a:lnSpc>
              <a:buFont typeface="Franklin Gothic Medium" panose="020B0603020102020204" pitchFamily="34" charset="0"/>
              <a:buChar char="−"/>
              <a:defRPr sz="1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729854" indent="-171450">
              <a:lnSpc>
                <a:spcPct val="100000"/>
              </a:lnSpc>
              <a:defRPr sz="15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 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02867" y="6155643"/>
            <a:ext cx="10765320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11074401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675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402867" y="1180769"/>
            <a:ext cx="11418072" cy="548640"/>
          </a:xfrm>
        </p:spPr>
        <p:txBody>
          <a:bodyPr anchor="t">
            <a:noAutofit/>
          </a:bodyPr>
          <a:lstStyle>
            <a:lvl1pPr algn="l">
              <a:defRPr sz="24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07D035-A540-114E-A9D3-7E6D5D45EE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44"/>
          <a:stretch/>
        </p:blipFill>
        <p:spPr>
          <a:xfrm>
            <a:off x="0" y="0"/>
            <a:ext cx="12192000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044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ack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15CBE63-B4CC-ED46-B111-3AC6924C3A1B}"/>
              </a:ext>
            </a:extLst>
          </p:cNvPr>
          <p:cNvGrpSpPr/>
          <p:nvPr userDrawn="1"/>
        </p:nvGrpSpPr>
        <p:grpSpPr>
          <a:xfrm flipV="1">
            <a:off x="-2" y="0"/>
            <a:ext cx="2760459" cy="6858000"/>
            <a:chOff x="6545178" y="0"/>
            <a:chExt cx="2070344" cy="6858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9453380-305C-084E-84AA-89398B79CA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392203" y="0"/>
              <a:ext cx="1223319" cy="6858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2EC5402-E111-7F4F-B797-62B1ADAA11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545178" y="0"/>
              <a:ext cx="1378953" cy="6858000"/>
            </a:xfrm>
            <a:prstGeom prst="rect">
              <a:avLst/>
            </a:prstGeom>
          </p:spPr>
        </p:pic>
      </p:grpSp>
      <p:sp>
        <p:nvSpPr>
          <p:cNvPr id="15" name="Text Placeholder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691462" y="2051009"/>
            <a:ext cx="7699023" cy="2020824"/>
          </a:xfrm>
        </p:spPr>
        <p:txBody>
          <a:bodyPr anchor="ctr">
            <a:noAutofit/>
          </a:bodyPr>
          <a:lstStyle>
            <a:lvl1pPr marL="0" indent="0">
              <a:buNone/>
              <a:defRPr sz="3200" b="1" i="0" baseline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691462" y="4071833"/>
            <a:ext cx="7699023" cy="94875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691462" y="5020585"/>
            <a:ext cx="7699023" cy="488226"/>
          </a:xfrm>
        </p:spPr>
        <p:txBody>
          <a:bodyPr anchor="ctr">
            <a:noAutofit/>
          </a:bodyPr>
          <a:lstStyle>
            <a:lvl1pPr marL="0" indent="0">
              <a:buNone/>
              <a:defRPr sz="2000" b="1" i="0" baseline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049" y="721663"/>
            <a:ext cx="2746563" cy="204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46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Black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5076C68-EF58-6343-9E56-5AD2020B2605}"/>
              </a:ext>
            </a:extLst>
          </p:cNvPr>
          <p:cNvGrpSpPr/>
          <p:nvPr userDrawn="1"/>
        </p:nvGrpSpPr>
        <p:grpSpPr>
          <a:xfrm flipV="1">
            <a:off x="0" y="0"/>
            <a:ext cx="11487363" cy="6858000"/>
            <a:chOff x="0" y="0"/>
            <a:chExt cx="8615522" cy="6858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890F9C-A5DB-2646-9CEC-6E7CC41663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392203" y="0"/>
              <a:ext cx="1223319" cy="6858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366C9A7-ABE5-C347-93C3-1B296BA730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7924132" cy="6858000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24949" y="4464988"/>
            <a:ext cx="2746563" cy="2046633"/>
          </a:xfrm>
          <a:prstGeom prst="rect">
            <a:avLst/>
          </a:prstGeom>
        </p:spPr>
      </p:pic>
      <p:sp>
        <p:nvSpPr>
          <p:cNvPr id="15" name="Text Placeholder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3962" y="1536659"/>
            <a:ext cx="7699023" cy="2020824"/>
          </a:xfrm>
        </p:spPr>
        <p:txBody>
          <a:bodyPr anchor="t">
            <a:noAutofit/>
          </a:bodyPr>
          <a:lstStyle>
            <a:lvl1pPr marL="0" indent="0">
              <a:buNone/>
              <a:defRPr sz="32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33962" y="4757633"/>
            <a:ext cx="7699023" cy="94875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833962" y="5706385"/>
            <a:ext cx="7699023" cy="488226"/>
          </a:xfrm>
        </p:spPr>
        <p:txBody>
          <a:bodyPr anchor="ctr">
            <a:noAutofit/>
          </a:bodyPr>
          <a:lstStyle>
            <a:lvl1pPr marL="0" indent="0">
              <a:buNone/>
              <a:defRPr sz="20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33962" y="490279"/>
            <a:ext cx="7783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b="0" i="0">
                <a:solidFill>
                  <a:schemeClr val="bg1"/>
                </a:solidFill>
                <a:latin typeface="Arial" panose="020B0604020202020204" pitchFamily="34" charset="0"/>
                <a:ea typeface="Gotham Book" charset="0"/>
                <a:cs typeface="Arial" panose="020B0604020202020204" pitchFamily="34" charset="0"/>
              </a:rPr>
              <a:t>JOINT LEGISLATIVE OVERSIGHT COMMITTEE</a:t>
            </a:r>
          </a:p>
          <a:p>
            <a:pPr lvl="0"/>
            <a:r>
              <a:rPr lang="en-US" sz="1800" b="0" i="0">
                <a:solidFill>
                  <a:schemeClr val="bg1"/>
                </a:solidFill>
                <a:latin typeface="Arial" panose="020B0604020202020204" pitchFamily="34" charset="0"/>
                <a:ea typeface="Gotham Book" charset="0"/>
                <a:cs typeface="Arial" panose="020B0604020202020204" pitchFamily="34" charset="0"/>
              </a:rPr>
              <a:t>ON XXXXXXXXXX</a:t>
            </a:r>
          </a:p>
        </p:txBody>
      </p:sp>
    </p:spTree>
    <p:extLst>
      <p:ext uri="{BB962C8B-B14F-4D97-AF65-F5344CB8AC3E}">
        <p14:creationId xmlns:p14="http://schemas.microsoft.com/office/powerpoint/2010/main" val="3743612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Black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602B430-217A-7E4D-A117-85118F098F42}"/>
              </a:ext>
            </a:extLst>
          </p:cNvPr>
          <p:cNvGrpSpPr/>
          <p:nvPr userDrawn="1"/>
        </p:nvGrpSpPr>
        <p:grpSpPr>
          <a:xfrm>
            <a:off x="0" y="0"/>
            <a:ext cx="11487363" cy="6858000"/>
            <a:chOff x="0" y="0"/>
            <a:chExt cx="8615522" cy="6858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22C4A58-A31F-7647-82E1-32E75AE465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392203" y="0"/>
              <a:ext cx="1223319" cy="6858000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FD92952-DB5F-6646-B1E8-7A0BB14675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7924132" cy="6858000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24949" y="4464988"/>
            <a:ext cx="2746563" cy="2046633"/>
          </a:xfrm>
          <a:prstGeom prst="rect">
            <a:avLst/>
          </a:prstGeom>
        </p:spPr>
      </p:pic>
      <p:sp>
        <p:nvSpPr>
          <p:cNvPr id="15" name="Text Placeholder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3962" y="1508084"/>
            <a:ext cx="7699023" cy="2020824"/>
          </a:xfrm>
        </p:spPr>
        <p:txBody>
          <a:bodyPr anchor="t">
            <a:noAutofit/>
          </a:bodyPr>
          <a:lstStyle>
            <a:lvl1pPr marL="0" indent="0">
              <a:buNone/>
              <a:defRPr sz="32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33962" y="4757633"/>
            <a:ext cx="7699023" cy="94875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833962" y="5706385"/>
            <a:ext cx="7699023" cy="488226"/>
          </a:xfrm>
        </p:spPr>
        <p:txBody>
          <a:bodyPr anchor="ctr">
            <a:noAutofit/>
          </a:bodyPr>
          <a:lstStyle>
            <a:lvl1pPr marL="0" indent="0">
              <a:buNone/>
              <a:defRPr sz="20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33962" y="490279"/>
            <a:ext cx="7783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b="0" i="0">
                <a:solidFill>
                  <a:schemeClr val="bg1"/>
                </a:solidFill>
                <a:latin typeface="Arial" panose="020B0604020202020204" pitchFamily="34" charset="0"/>
                <a:ea typeface="Gotham Book" charset="0"/>
                <a:cs typeface="Arial" panose="020B0604020202020204" pitchFamily="34" charset="0"/>
              </a:rPr>
              <a:t>JOINT LEGISLATIVE OVERSIGHT COMMITTEE</a:t>
            </a:r>
          </a:p>
          <a:p>
            <a:pPr lvl="0"/>
            <a:r>
              <a:rPr lang="en-US" sz="1800" b="0" i="0">
                <a:solidFill>
                  <a:schemeClr val="bg1"/>
                </a:solidFill>
                <a:latin typeface="Arial" panose="020B0604020202020204" pitchFamily="34" charset="0"/>
                <a:ea typeface="Gotham Book" charset="0"/>
                <a:cs typeface="Arial" panose="020B0604020202020204" pitchFamily="34" charset="0"/>
              </a:rPr>
              <a:t>ON XXXXXXXXXX</a:t>
            </a:r>
          </a:p>
        </p:txBody>
      </p:sp>
    </p:spTree>
    <p:extLst>
      <p:ext uri="{BB962C8B-B14F-4D97-AF65-F5344CB8AC3E}">
        <p14:creationId xmlns:p14="http://schemas.microsoft.com/office/powerpoint/2010/main" val="3393938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02867" y="1820850"/>
            <a:ext cx="11418072" cy="4142629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 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02867" y="6155643"/>
            <a:ext cx="10765320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402867" y="1180769"/>
            <a:ext cx="11418072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07D035-A540-114E-A9D3-7E6D5D45EE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44"/>
          <a:stretch/>
        </p:blipFill>
        <p:spPr>
          <a:xfrm>
            <a:off x="0" y="0"/>
            <a:ext cx="12192000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07D035-A540-114E-A9D3-7E6D5D45EE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44"/>
          <a:stretch/>
        </p:blipFill>
        <p:spPr>
          <a:xfrm>
            <a:off x="0" y="0"/>
            <a:ext cx="12192000" cy="1119096"/>
          </a:xfrm>
          <a:prstGeom prst="rect">
            <a:avLst/>
          </a:prstGeom>
        </p:spPr>
      </p:pic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386964" y="133203"/>
            <a:ext cx="11418072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</p:spTree>
    <p:extLst>
      <p:ext uri="{BB962C8B-B14F-4D97-AF65-F5344CB8AC3E}">
        <p14:creationId xmlns:p14="http://schemas.microsoft.com/office/powerpoint/2010/main" val="2322137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770491" y="1097280"/>
            <a:ext cx="10050448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 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770492" y="6155643"/>
            <a:ext cx="9475881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1770492" y="457200"/>
            <a:ext cx="10050448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0D9434-BC46-CB43-9004-6AEA75F43F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631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599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24069" y="1097280"/>
            <a:ext cx="10050448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 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24070" y="6155643"/>
            <a:ext cx="9475881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9727979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424071" y="457200"/>
            <a:ext cx="10050448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256660-D742-D14C-83D1-77D71D30D3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60909" y="0"/>
            <a:ext cx="1631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319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&amp; Table Cha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1744133" y="2514600"/>
            <a:ext cx="10085919" cy="3529013"/>
          </a:xfrm>
        </p:spPr>
        <p:txBody>
          <a:bodyPr>
            <a:noAutofit/>
          </a:bodyPr>
          <a:lstStyle>
            <a:lvl1pPr marL="0" indent="0" algn="ctr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 or chart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05951D5-A53B-F748-B53B-411B88B3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0491" y="1097281"/>
            <a:ext cx="10050448" cy="1288733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 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ED21797-25F7-3A44-9079-81482EE9D0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0492" y="6155643"/>
            <a:ext cx="9475881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15" name="Slide Number Placeholder 21">
            <a:extLst>
              <a:ext uri="{FF2B5EF4-FFF2-40B4-BE49-F238E27FC236}">
                <a16:creationId xmlns:a16="http://schemas.microsoft.com/office/drawing/2014/main" id="{2C7BA782-DC5C-CB45-B48B-350EECAB45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8E406F2-C7C6-C748-8AF1-66707FF8A0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0492" y="457200"/>
            <a:ext cx="10050448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936F9F-3E18-8941-88E7-313AB075F5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631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able Cha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829732" y="1900238"/>
            <a:ext cx="5120640" cy="4086226"/>
          </a:xfrm>
        </p:spPr>
        <p:txBody>
          <a:bodyPr>
            <a:noAutofit/>
          </a:bodyPr>
          <a:lstStyle>
            <a:lvl1pPr marL="0" indent="0" algn="ctr">
              <a:buNone/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table, chart, image</a:t>
            </a:r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220176" y="1900238"/>
            <a:ext cx="5120640" cy="4086226"/>
          </a:xfrm>
        </p:spPr>
        <p:txBody>
          <a:bodyPr>
            <a:noAutofit/>
          </a:bodyPr>
          <a:lstStyle>
            <a:lvl1pPr marL="0" indent="0" algn="ctr">
              <a:buNone/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table, chart, image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0CFCE86-664D-A446-BE06-01C8C24E9E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2867" y="6155643"/>
            <a:ext cx="10765320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19" name="Slide Number Placeholder 21">
            <a:extLst>
              <a:ext uri="{FF2B5EF4-FFF2-40B4-BE49-F238E27FC236}">
                <a16:creationId xmlns:a16="http://schemas.microsoft.com/office/drawing/2014/main" id="{4D11D409-0A96-9B43-B5E9-8C9EBB3490D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17C0509-ABF8-A14C-9CCC-ACF4B2527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2867" y="1180769"/>
            <a:ext cx="11418072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83D3DB-AB8F-794A-B493-317B10CC4D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44"/>
          <a:stretch/>
        </p:blipFill>
        <p:spPr>
          <a:xfrm>
            <a:off x="0" y="0"/>
            <a:ext cx="12192000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633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160" y="624054"/>
            <a:ext cx="10457689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12192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447801"/>
            <a:ext cx="10517717" cy="479530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 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6383" y="6243108"/>
            <a:ext cx="10656007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0" y="6573308"/>
            <a:ext cx="12192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0871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F470C-608B-F73A-058B-E7B884C3C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ED9E4-F482-6A49-9EA2-17245D1B2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7344E-2854-80C2-A571-3DBD859FB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D4488-510D-4B1B-A17F-AB7A898037B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B7C4D-221E-17DD-14C4-75E0BC364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8336E-50AC-3CBC-28CE-7746594C0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4105-2A6A-4330-B0D1-F985A175F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5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 txBox="1">
            <a:spLocks/>
          </p:cNvSpPr>
          <p:nvPr userDrawn="1"/>
        </p:nvSpPr>
        <p:spPr>
          <a:xfrm>
            <a:off x="696383" y="6603332"/>
            <a:ext cx="10659535" cy="2667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>
                <a:latin typeface="Arial" panose="020B0604020202020204" pitchFamily="34" charset="0"/>
                <a:cs typeface="Arial" panose="020B0604020202020204" pitchFamily="34" charset="0"/>
              </a:rPr>
              <a:t>NCDHHS, Division of Public Health | HIV Briefing | June x, 2025</a:t>
            </a:r>
          </a:p>
        </p:txBody>
      </p:sp>
      <p:sp>
        <p:nvSpPr>
          <p:cNvPr id="5" name="Text Placeholder 13"/>
          <p:cNvSpPr txBox="1">
            <a:spLocks/>
          </p:cNvSpPr>
          <p:nvPr userDrawn="1"/>
        </p:nvSpPr>
        <p:spPr>
          <a:xfrm>
            <a:off x="11503025" y="6600158"/>
            <a:ext cx="541867" cy="269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1" i="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1" i="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1" i="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ED8F5E8-15B1-AB47-A7E0-4212F4A2D8F9}" type="slidenum">
              <a:rPr lang="en-US" sz="900" b="1" i="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900" b="1" i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35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6" r:id="rId11"/>
    <p:sldLayoutId id="2147483697" r:id="rId12"/>
    <p:sldLayoutId id="2147483711" r:id="rId13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0774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7CA3DD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228600" indent="-2286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b="1" i="0" kern="1200">
          <a:solidFill>
            <a:srgbClr val="003B7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576263" indent="-233363" algn="l" defTabSz="685800" rtl="0" eaLnBrk="1" latinLnBrk="0" hangingPunct="1">
        <a:lnSpc>
          <a:spcPct val="90000"/>
        </a:lnSpc>
        <a:spcBef>
          <a:spcPts val="375"/>
        </a:spcBef>
        <a:buFont typeface="Franklin Gothic Medium" panose="020B0603020102020204" pitchFamily="34" charset="0"/>
        <a:buChar char="–"/>
        <a:defRPr sz="2400" b="1" i="0" kern="1200">
          <a:solidFill>
            <a:srgbClr val="003B7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b="1" i="0" kern="1200">
          <a:solidFill>
            <a:srgbClr val="003B7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7.xml"/><Relationship Id="rId1" Type="http://schemas.openxmlformats.org/officeDocument/2006/relationships/video" Target="https://www.youtube.com/embed/i7hCklnQ8qo?feature=oembed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FEF3B9-1EB0-AB67-B255-E1A84FCE49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0" dirty="0"/>
              <a:t>Accelerating Public Health Hiring: A QI Pilot to Reduce Time to Hire Through Practical Tools and Manager Engagement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2ED55-F5BC-05EF-E67E-D488898655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800" dirty="0"/>
              <a:t>Ryan Jury, RN, MBA – </a:t>
            </a:r>
            <a:r>
              <a:rPr lang="en-US" sz="1800" b="0" dirty="0"/>
              <a:t>Acting Senior Deputy Public Health Division Director, North Carolina Department of Health and Human Services</a:t>
            </a:r>
            <a:r>
              <a:rPr lang="en-US" sz="1800" dirty="0"/>
              <a:t>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BF42E-728F-CE1E-3248-0CD93EFB25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August 20, 2025</a:t>
            </a:r>
          </a:p>
        </p:txBody>
      </p:sp>
    </p:spTree>
    <p:extLst>
      <p:ext uri="{BB962C8B-B14F-4D97-AF65-F5344CB8AC3E}">
        <p14:creationId xmlns:p14="http://schemas.microsoft.com/office/powerpoint/2010/main" val="1961965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BF20F-F340-FD27-9C03-FE35C0EA7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03" y="178012"/>
            <a:ext cx="11418072" cy="548640"/>
          </a:xfrm>
        </p:spPr>
        <p:txBody>
          <a:bodyPr/>
          <a:lstStyle/>
          <a:p>
            <a:r>
              <a:rPr lang="en-US" dirty="0"/>
              <a:t>Public Health Improvement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79E005-980F-1BA0-DCFE-9EDD53613968}"/>
              </a:ext>
            </a:extLst>
          </p:cNvPr>
          <p:cNvSpPr txBox="1"/>
          <p:nvPr/>
        </p:nvSpPr>
        <p:spPr>
          <a:xfrm>
            <a:off x="1531230" y="1912440"/>
            <a:ext cx="190395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Just Do It</a:t>
            </a:r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0B6E48-9B45-6B3B-15C3-35B3AE90AD4D}"/>
              </a:ext>
            </a:extLst>
          </p:cNvPr>
          <p:cNvSpPr txBox="1"/>
          <p:nvPr/>
        </p:nvSpPr>
        <p:spPr>
          <a:xfrm>
            <a:off x="1578533" y="2769711"/>
            <a:ext cx="2343367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Engagement</a:t>
            </a:r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A70CB9-EAA6-C840-F2AC-61DEB541B32C}"/>
              </a:ext>
            </a:extLst>
          </p:cNvPr>
          <p:cNvSpPr txBox="1"/>
          <p:nvPr/>
        </p:nvSpPr>
        <p:spPr>
          <a:xfrm>
            <a:off x="1472240" y="4335650"/>
            <a:ext cx="227233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Momentum</a:t>
            </a:r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A2A4B2-E7E0-9011-73D0-54900494A22B}"/>
              </a:ext>
            </a:extLst>
          </p:cNvPr>
          <p:cNvSpPr txBox="1"/>
          <p:nvPr/>
        </p:nvSpPr>
        <p:spPr>
          <a:xfrm>
            <a:off x="1578533" y="3521678"/>
            <a:ext cx="2159157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Framework</a:t>
            </a:r>
            <a:endParaRPr lang="en-US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1CFE93-3643-3430-642D-4AB919132DCB}"/>
              </a:ext>
            </a:extLst>
          </p:cNvPr>
          <p:cNvSpPr txBox="1"/>
          <p:nvPr/>
        </p:nvSpPr>
        <p:spPr>
          <a:xfrm>
            <a:off x="4082723" y="2016620"/>
            <a:ext cx="7796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projects don't need extensive discussion before implementation.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8CF920-DF51-92C4-C78C-9A2FB95BB0CF}"/>
              </a:ext>
            </a:extLst>
          </p:cNvPr>
          <p:cNvSpPr txBox="1"/>
          <p:nvPr/>
        </p:nvSpPr>
        <p:spPr>
          <a:xfrm>
            <a:off x="4080323" y="2823684"/>
            <a:ext cx="7571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Process to get teams involved and bought into the project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FC5C95-3078-0D4A-7FDC-0B36621BA0E7}"/>
              </a:ext>
            </a:extLst>
          </p:cNvPr>
          <p:cNvSpPr txBox="1"/>
          <p:nvPr/>
        </p:nvSpPr>
        <p:spPr>
          <a:xfrm>
            <a:off x="4101384" y="3598622"/>
            <a:ext cx="8199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collection methods and communication of results</a:t>
            </a:r>
            <a:endParaRPr lang="en-US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3EABD3-6067-3EA8-ED1F-5CDC54A3F99C}"/>
              </a:ext>
            </a:extLst>
          </p:cNvPr>
          <p:cNvSpPr txBox="1"/>
          <p:nvPr/>
        </p:nvSpPr>
        <p:spPr>
          <a:xfrm>
            <a:off x="4080323" y="4335650"/>
            <a:ext cx="8033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Using lessons learned to tackle other improvement needs</a:t>
            </a:r>
            <a:endParaRPr lang="en-US" sz="1600" dirty="0"/>
          </a:p>
        </p:txBody>
      </p:sp>
      <p:pic>
        <p:nvPicPr>
          <p:cNvPr id="20" name="Graphic 19" descr="Stopwatch with solid fill">
            <a:extLst>
              <a:ext uri="{FF2B5EF4-FFF2-40B4-BE49-F238E27FC236}">
                <a16:creationId xmlns:a16="http://schemas.microsoft.com/office/drawing/2014/main" id="{DD4D2F8D-4042-DCFC-1DF6-78C863219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729" y="1703112"/>
            <a:ext cx="914400" cy="914400"/>
          </a:xfrm>
          <a:prstGeom prst="rect">
            <a:avLst/>
          </a:prstGeom>
        </p:spPr>
      </p:pic>
      <p:pic>
        <p:nvPicPr>
          <p:cNvPr id="26" name="Graphic 25" descr="Run with solid fill">
            <a:extLst>
              <a:ext uri="{FF2B5EF4-FFF2-40B4-BE49-F238E27FC236}">
                <a16:creationId xmlns:a16="http://schemas.microsoft.com/office/drawing/2014/main" id="{E1EBB83C-B635-0AC7-5D94-9C795AC46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4729" y="4235514"/>
            <a:ext cx="914400" cy="914400"/>
          </a:xfrm>
          <a:prstGeom prst="rect">
            <a:avLst/>
          </a:prstGeom>
        </p:spPr>
      </p:pic>
      <p:pic>
        <p:nvPicPr>
          <p:cNvPr id="29" name="Graphic 28" descr="Table with solid fill">
            <a:extLst>
              <a:ext uri="{FF2B5EF4-FFF2-40B4-BE49-F238E27FC236}">
                <a16:creationId xmlns:a16="http://schemas.microsoft.com/office/drawing/2014/main" id="{757013F7-5E07-F0C7-D0F9-F23BB4260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8190" y="3364505"/>
            <a:ext cx="914400" cy="914400"/>
          </a:xfrm>
          <a:prstGeom prst="rect">
            <a:avLst/>
          </a:prstGeom>
        </p:spPr>
      </p:pic>
      <p:pic>
        <p:nvPicPr>
          <p:cNvPr id="31" name="Graphic 30" descr="Group of men with solid fill">
            <a:extLst>
              <a:ext uri="{FF2B5EF4-FFF2-40B4-BE49-F238E27FC236}">
                <a16:creationId xmlns:a16="http://schemas.microsoft.com/office/drawing/2014/main" id="{67738C5E-752F-75B8-D211-F6891D4799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4729" y="25741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85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BC90F-79CC-0E39-8122-EB6CCED138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F6D25-9A12-E784-4AD2-45F7EFDCD3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Online Media 2" title="What Does Great Look Like?">
            <a:hlinkClick r:id="" action="ppaction://media"/>
            <a:extLst>
              <a:ext uri="{FF2B5EF4-FFF2-40B4-BE49-F238E27FC236}">
                <a16:creationId xmlns:a16="http://schemas.microsoft.com/office/drawing/2014/main" id="{0D5E24C6-23D0-5E32-6D67-B6077868025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3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98DA93-C472-A40A-811C-5D829618EE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5400" b="0" dirty="0"/>
              <a:t>"If you want to go fast, go alone; if you want to go far, go together“</a:t>
            </a:r>
          </a:p>
          <a:p>
            <a:pPr marL="0" indent="0" algn="ctr">
              <a:buNone/>
            </a:pPr>
            <a:endParaRPr lang="en-US" sz="5400" b="0" dirty="0"/>
          </a:p>
          <a:p>
            <a:pPr marL="0" indent="0" algn="ctr">
              <a:buNone/>
            </a:pPr>
            <a:r>
              <a:rPr lang="en-US" sz="5400" b="0" dirty="0"/>
              <a:t> -</a:t>
            </a:r>
            <a:r>
              <a:rPr lang="en-US" sz="3200" b="0" dirty="0"/>
              <a:t>African proverb</a:t>
            </a:r>
            <a:endParaRPr lang="en-US" sz="5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27D4CB-ECA3-50F4-D2F8-1B45B4C4EA7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18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1A9ED-117A-7220-F34A-058C33A81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1831E-70B5-513A-A19E-63CB39593D8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A7277B-770B-F2C0-1698-2CCE544D8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687" y="1076325"/>
            <a:ext cx="6080626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16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6DD56-AE94-31F2-FD55-E9783B39D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B086EC-9837-E3FB-A16B-80025180C3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lvl="1" indent="0">
              <a:buNone/>
            </a:pP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marL="342900" lvl="1" indent="0" algn="ctr">
              <a:buNone/>
            </a:pPr>
            <a:r>
              <a:rPr lang="en-US" dirty="0"/>
              <a:t>Increase the distance that each table’s paper airplanes will fly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0BA37-8A45-8574-862E-C10425E73E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9313F-CBEF-D02C-2251-FCD79455570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91B0B8-6853-A3D4-A851-C694A3A88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– Problem Statement</a:t>
            </a:r>
          </a:p>
        </p:txBody>
      </p:sp>
    </p:spTree>
    <p:extLst>
      <p:ext uri="{BB962C8B-B14F-4D97-AF65-F5344CB8AC3E}">
        <p14:creationId xmlns:p14="http://schemas.microsoft.com/office/powerpoint/2010/main" val="3274901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2B577-0DC3-AC71-E0C2-CAD33B604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A4185D-E64B-B66A-6241-D0BB671BA6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Activity:</a:t>
            </a:r>
          </a:p>
          <a:p>
            <a:r>
              <a:rPr lang="en-US" dirty="0"/>
              <a:t>Each table should fold a paper</a:t>
            </a:r>
            <a:br>
              <a:rPr lang="en-US" dirty="0"/>
            </a:br>
            <a:r>
              <a:rPr lang="en-US" dirty="0"/>
              <a:t>airplane.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Observations? (5 Why)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9AE9A-71EA-7200-E8DE-64248B15D8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73761-4F29-B34E-3309-A040EB5BB4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DD4110-5EB3-5DA2-2BC4-586332DAC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– How are we doing?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B54785-E2B8-BAB7-D09D-0A7632A1F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208" y="2369718"/>
            <a:ext cx="5013257" cy="273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51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392F7-CC7B-ED69-5E55-7566F1B13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0EA183-8896-7CA5-ECFE-2A81BB5037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potential solutions could be used to solve the problems observed?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1D2C7-D568-D188-92EE-604AD09B1B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97CA0-F39F-E46A-B5C9-4000BE76759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A54B7FC-3318-E358-64C7-035D90ADE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– Brainstorm</a:t>
            </a:r>
          </a:p>
        </p:txBody>
      </p:sp>
    </p:spTree>
    <p:extLst>
      <p:ext uri="{BB962C8B-B14F-4D97-AF65-F5344CB8AC3E}">
        <p14:creationId xmlns:p14="http://schemas.microsoft.com/office/powerpoint/2010/main" val="3202491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E5880-BACE-B035-CA99-F024A23B7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B43505-899C-C108-9EC3-718E39B2C4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200" dirty="0"/>
              <a:t>Start with a Piece of Paper:</a:t>
            </a:r>
            <a:endParaRPr lang="en-US" sz="1200" b="0" dirty="0"/>
          </a:p>
          <a:p>
            <a:pPr lvl="1"/>
            <a:r>
              <a:rPr lang="en-US" sz="1100" b="0" dirty="0"/>
              <a:t>Use a standard 8.5 x 11-inch sheet of paper.</a:t>
            </a:r>
          </a:p>
          <a:p>
            <a:r>
              <a:rPr lang="en-US" sz="1200" dirty="0"/>
              <a:t>Fold the Paper in Half Lengthwise:</a:t>
            </a:r>
            <a:endParaRPr lang="en-US" sz="1200" b="0" dirty="0"/>
          </a:p>
          <a:p>
            <a:pPr lvl="1"/>
            <a:r>
              <a:rPr lang="en-US" sz="1100" b="0" dirty="0"/>
              <a:t>Fold the paper in half lengthwise (hotdog style) and then unfold it. This creates a crease down the center.</a:t>
            </a:r>
          </a:p>
          <a:p>
            <a:r>
              <a:rPr lang="en-US" sz="1200" dirty="0"/>
              <a:t>Fold the Top Corners to the Center Crease:</a:t>
            </a:r>
            <a:endParaRPr lang="en-US" sz="1200" b="0" dirty="0"/>
          </a:p>
          <a:p>
            <a:pPr lvl="1"/>
            <a:r>
              <a:rPr lang="en-US" sz="1100" b="0" dirty="0"/>
              <a:t>Take the top right corner and fold it down to the center crease.</a:t>
            </a:r>
          </a:p>
          <a:p>
            <a:pPr lvl="1"/>
            <a:r>
              <a:rPr lang="en-US" sz="1100" b="0" dirty="0"/>
              <a:t>Repeat with the top left corner, creating a triangle shape at the top.</a:t>
            </a:r>
          </a:p>
          <a:p>
            <a:r>
              <a:rPr lang="en-US" sz="1200" dirty="0"/>
              <a:t>Fold the Top Edges to the Center Crease:</a:t>
            </a:r>
            <a:endParaRPr lang="en-US" sz="1200" b="0" dirty="0"/>
          </a:p>
          <a:p>
            <a:pPr lvl="1"/>
            <a:r>
              <a:rPr lang="en-US" sz="1100" b="0" dirty="0"/>
              <a:t>Take the new top right edge and fold it to the center crease.</a:t>
            </a:r>
          </a:p>
          <a:p>
            <a:pPr lvl="1"/>
            <a:r>
              <a:rPr lang="en-US" sz="1100" b="0" dirty="0"/>
              <a:t>Repeat with the top left edge, forming a narrower triangle.</a:t>
            </a:r>
          </a:p>
          <a:p>
            <a:r>
              <a:rPr lang="en-US" sz="1200" dirty="0"/>
              <a:t>Fold the Plane in Half:</a:t>
            </a:r>
            <a:endParaRPr lang="en-US" sz="1200" b="0" dirty="0"/>
          </a:p>
          <a:p>
            <a:pPr lvl="1"/>
            <a:r>
              <a:rPr lang="en-US" sz="1100" b="0" dirty="0"/>
              <a:t>Fold the plane in half along the original center crease, with the folds inside.</a:t>
            </a:r>
          </a:p>
          <a:p>
            <a:r>
              <a:rPr lang="en-US" sz="1200" dirty="0"/>
              <a:t>Create the Wings:</a:t>
            </a:r>
            <a:endParaRPr lang="en-US" sz="1200" b="0" dirty="0"/>
          </a:p>
          <a:p>
            <a:pPr lvl="1"/>
            <a:r>
              <a:rPr lang="en-US" sz="1100" b="0" dirty="0"/>
              <a:t>Fold down one side to create a wing, aligning the edge with the bottom of the plane.</a:t>
            </a:r>
          </a:p>
          <a:p>
            <a:pPr lvl="1"/>
            <a:r>
              <a:rPr lang="en-US" sz="1100" b="0" dirty="0"/>
              <a:t>Repeat on the other side to create the second wing.</a:t>
            </a:r>
          </a:p>
          <a:p>
            <a:r>
              <a:rPr lang="en-US" sz="1200" dirty="0"/>
              <a:t>Adjust the Wings:</a:t>
            </a:r>
            <a:endParaRPr lang="en-US" sz="1200" b="0" dirty="0"/>
          </a:p>
          <a:p>
            <a:pPr lvl="1"/>
            <a:r>
              <a:rPr lang="en-US" sz="1100" b="0" dirty="0"/>
              <a:t>Make sure the wings are even and adjust them to ensure the plane is balanced.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04335-8E55-54D9-7BFC-635FB511EAA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F37BED4-094A-0714-1BAC-1D574B3EA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– Current State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245B4B-E579-37B6-66F0-1B5C0CF36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0550" y="1374641"/>
            <a:ext cx="3454567" cy="410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32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BFDCD-3009-C11B-C58C-1BDFE69BD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951292-0644-6B60-4781-87B37F0564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Activity:</a:t>
            </a:r>
          </a:p>
          <a:p>
            <a:r>
              <a:rPr lang="en-US" dirty="0"/>
              <a:t>Each table should fold a paper</a:t>
            </a:r>
            <a:br>
              <a:rPr lang="en-US" dirty="0"/>
            </a:br>
            <a:r>
              <a:rPr lang="en-US" dirty="0"/>
              <a:t>airplane.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Observations? (5 Why)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40472-49F3-E457-413A-CA88BA0F57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BF850-385D-2ACB-6682-B5E4694F41F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9A0E674-753C-12FB-5CE0-C7BA98A3C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– How are we doing?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AC2A70-67B9-E7BE-8B75-A8AE56984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208" y="2369718"/>
            <a:ext cx="5013257" cy="273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35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EFE31-7AC5-4FDD-2B35-F33F2801F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D40723-EE48-AC4A-50B5-FBE835B766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potential solutions could be used to solve the problems observed?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5B898-AF9F-9D10-E084-DCBC61FD54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FF59E-2DA8-2E44-B87B-6C2A54A5D72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953100-203D-D886-6011-558262263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– Brainstorm</a:t>
            </a:r>
          </a:p>
        </p:txBody>
      </p:sp>
    </p:spTree>
    <p:extLst>
      <p:ext uri="{BB962C8B-B14F-4D97-AF65-F5344CB8AC3E}">
        <p14:creationId xmlns:p14="http://schemas.microsoft.com/office/powerpoint/2010/main" val="2849963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EB390-C379-3989-C02D-828596A0E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FB15E1-8109-654B-9063-914AEA1434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Tips for Better Flights:</a:t>
            </a:r>
          </a:p>
          <a:p>
            <a:pPr lvl="1"/>
            <a:r>
              <a:rPr lang="en-US" dirty="0"/>
              <a:t>Crease Firmly:</a:t>
            </a:r>
            <a:r>
              <a:rPr lang="en-US" b="0" dirty="0"/>
              <a:t> Make sure all folds are crisp and firm.</a:t>
            </a:r>
          </a:p>
          <a:p>
            <a:pPr lvl="1"/>
            <a:r>
              <a:rPr lang="en-US" dirty="0"/>
              <a:t>Symmetry:</a:t>
            </a:r>
            <a:r>
              <a:rPr lang="en-US" b="0" dirty="0"/>
              <a:t> Ensure both sides are symmetrical for better flight performance.</a:t>
            </a:r>
          </a:p>
          <a:p>
            <a:pPr lvl="1"/>
            <a:r>
              <a:rPr lang="en-US" dirty="0"/>
              <a:t>Fail Fast:</a:t>
            </a:r>
            <a:r>
              <a:rPr lang="en-US" b="0" dirty="0"/>
              <a:t> Make small adjustments to improve its flight.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503C6-FFCC-5CDE-4559-EAE991FA9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1AA08-5DDB-6288-4BE7-5760D9E28FF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336F931-AE4E-3F15-40C6-982DE3969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– Brainstorm</a:t>
            </a:r>
          </a:p>
        </p:txBody>
      </p:sp>
    </p:spTree>
    <p:extLst>
      <p:ext uri="{BB962C8B-B14F-4D97-AF65-F5344CB8AC3E}">
        <p14:creationId xmlns:p14="http://schemas.microsoft.com/office/powerpoint/2010/main" val="3555509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F7802-49E3-FEF5-76DD-8FA02F815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3832FA-9AEE-8D81-CBC0-DA44DDF9E1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Activity:</a:t>
            </a:r>
          </a:p>
          <a:p>
            <a:r>
              <a:rPr lang="en-US" dirty="0"/>
              <a:t>Each table should fold a paper</a:t>
            </a:r>
            <a:br>
              <a:rPr lang="en-US" dirty="0"/>
            </a:br>
            <a:r>
              <a:rPr lang="en-US" dirty="0"/>
              <a:t>airplane.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Observations? (5 Why)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8E04A-99C0-7642-49EB-3FE64E37FD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E57734-64DE-4CDF-CC2B-4C4835843B1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E47E1FF-F0BB-51E1-9ECA-4C99715D4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– How are we doing?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581432-6B9D-7838-7D8A-25B9B123B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208" y="2369718"/>
            <a:ext cx="5013257" cy="273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48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1253F-FB29-9CB6-14FE-39BF62F5AA8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B3B48A1-B9C8-F93A-8237-E670EA4C4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in Public Health Practice</a:t>
            </a:r>
          </a:p>
        </p:txBody>
      </p:sp>
    </p:spTree>
    <p:extLst>
      <p:ext uri="{BB962C8B-B14F-4D97-AF65-F5344CB8AC3E}">
        <p14:creationId xmlns:p14="http://schemas.microsoft.com/office/powerpoint/2010/main" val="3422595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E9723-5603-4AC7-C07D-A7A2BE9708A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9525" y="6421729"/>
            <a:ext cx="752131" cy="284692"/>
          </a:xfrm>
        </p:spPr>
        <p:txBody>
          <a:bodyPr/>
          <a:lstStyle/>
          <a:p>
            <a:fld id="{11F27F3A-B3E9-41ED-AF8F-A365F10BB65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E61E51-8FC3-B5BA-1046-70471D5D3B9B}"/>
              </a:ext>
            </a:extLst>
          </p:cNvPr>
          <p:cNvSpPr txBox="1"/>
          <p:nvPr/>
        </p:nvSpPr>
        <p:spPr>
          <a:xfrm>
            <a:off x="222633" y="1689663"/>
            <a:ext cx="2277628" cy="4031873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Accenture Current State Analysis on DPH Time to Hire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endParaRPr lang="en-US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9CC878-09C4-D09A-BBBB-99CFB15468B5}"/>
              </a:ext>
            </a:extLst>
          </p:cNvPr>
          <p:cNvSpPr txBox="1"/>
          <p:nvPr/>
        </p:nvSpPr>
        <p:spPr>
          <a:xfrm>
            <a:off x="202313" y="1133096"/>
            <a:ext cx="2342524" cy="36933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Sept 2023 – Nov 2023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5DD9E2-6A53-6202-FD32-E4F2B116F2F1}"/>
              </a:ext>
            </a:extLst>
          </p:cNvPr>
          <p:cNvSpPr txBox="1"/>
          <p:nvPr/>
        </p:nvSpPr>
        <p:spPr>
          <a:xfrm>
            <a:off x="6315275" y="1689663"/>
            <a:ext cx="2505814" cy="5016758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QI Project Team Kick Off with CDI</a:t>
            </a:r>
          </a:p>
          <a:p>
            <a:pPr algn="ctr"/>
            <a:endParaRPr lang="en-US" sz="1600"/>
          </a:p>
          <a:p>
            <a:pPr algn="ctr"/>
            <a:r>
              <a:rPr lang="en-US" sz="1600"/>
              <a:t>Identification of Possible Solutions – DPH Driver</a:t>
            </a:r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Voting on Action Plan</a:t>
            </a:r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endParaRPr lang="en-US" sz="1600"/>
          </a:p>
          <a:p>
            <a:pPr algn="ctr"/>
            <a:r>
              <a:rPr lang="en-US" sz="1600"/>
              <a:t>Development of 3 Time to Hire Tools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ADEB1D-B0F2-2299-4226-34C40582ACC9}"/>
              </a:ext>
            </a:extLst>
          </p:cNvPr>
          <p:cNvSpPr txBox="1"/>
          <p:nvPr/>
        </p:nvSpPr>
        <p:spPr>
          <a:xfrm>
            <a:off x="6315275" y="1134267"/>
            <a:ext cx="2435053" cy="36933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April 2024  – Aug 2024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9E3393-F9A9-FB41-914E-81CF5E3F9E58}"/>
              </a:ext>
            </a:extLst>
          </p:cNvPr>
          <p:cNvSpPr txBox="1"/>
          <p:nvPr/>
        </p:nvSpPr>
        <p:spPr>
          <a:xfrm>
            <a:off x="9441310" y="1134267"/>
            <a:ext cx="2410346" cy="36933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Aug 2024 – Dec 2024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D45E2F-4CC9-6DD9-187E-8339D4CF4621}"/>
              </a:ext>
            </a:extLst>
          </p:cNvPr>
          <p:cNvSpPr txBox="1"/>
          <p:nvPr/>
        </p:nvSpPr>
        <p:spPr>
          <a:xfrm>
            <a:off x="9511070" y="1744449"/>
            <a:ext cx="2269466" cy="2308324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/>
              <a:t>Implement of Time to Hire Tools with CDI Hiring Managers </a:t>
            </a:r>
          </a:p>
          <a:p>
            <a:endParaRPr lang="en-US" sz="1600"/>
          </a:p>
          <a:p>
            <a:r>
              <a:rPr lang="en-US" sz="1600"/>
              <a:t>Tracking Time to Hire Data</a:t>
            </a:r>
          </a:p>
          <a:p>
            <a:endParaRPr lang="en-US" sz="1600"/>
          </a:p>
          <a:p>
            <a:r>
              <a:rPr lang="en-US" sz="1600"/>
              <a:t>Feedback from Hiring Managers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6AC15F-745D-F3E2-890D-80A2041B7C40}"/>
              </a:ext>
            </a:extLst>
          </p:cNvPr>
          <p:cNvSpPr txBox="1"/>
          <p:nvPr/>
        </p:nvSpPr>
        <p:spPr>
          <a:xfrm>
            <a:off x="3190242" y="1133096"/>
            <a:ext cx="2435052" cy="36933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Nov 2023 – April 2024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C87DDE-788A-6E13-7EF5-F6DC95F351A9}"/>
              </a:ext>
            </a:extLst>
          </p:cNvPr>
          <p:cNvSpPr txBox="1"/>
          <p:nvPr/>
        </p:nvSpPr>
        <p:spPr>
          <a:xfrm>
            <a:off x="3190242" y="1699188"/>
            <a:ext cx="2435052" cy="2308324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Development of QI Pilot Project Proposal </a:t>
            </a:r>
          </a:p>
          <a:p>
            <a:pPr algn="ctr"/>
            <a:endParaRPr lang="en-US" sz="1600"/>
          </a:p>
          <a:p>
            <a:pPr algn="ctr"/>
            <a:r>
              <a:rPr lang="en-US" sz="1600"/>
              <a:t>Stakeholder Engagement with CDI and DMT</a:t>
            </a:r>
          </a:p>
          <a:p>
            <a:pPr algn="ctr"/>
            <a:endParaRPr lang="en-US" sz="1600"/>
          </a:p>
          <a:p>
            <a:pPr algn="ctr"/>
            <a:r>
              <a:rPr lang="en-US" sz="1600"/>
              <a:t>Referral of QI Project to Quality Improvement Council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41C921F8-CFC5-DE3C-FBBD-54D56CFDE75A}"/>
              </a:ext>
            </a:extLst>
          </p:cNvPr>
          <p:cNvSpPr/>
          <p:nvPr/>
        </p:nvSpPr>
        <p:spPr>
          <a:xfrm>
            <a:off x="2650242" y="2747906"/>
            <a:ext cx="454915" cy="468434"/>
          </a:xfrm>
          <a:prstGeom prst="chevron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endParaRPr lang="en-US" sz="1350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46541796-E8D6-6A9F-BF88-D68C176D68DD}"/>
              </a:ext>
            </a:extLst>
          </p:cNvPr>
          <p:cNvSpPr/>
          <p:nvPr/>
        </p:nvSpPr>
        <p:spPr>
          <a:xfrm>
            <a:off x="5786791" y="2747906"/>
            <a:ext cx="454915" cy="468434"/>
          </a:xfrm>
          <a:prstGeom prst="chevron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endParaRPr lang="en-US" sz="1350">
              <a:solidFill>
                <a:prstClr val="black"/>
              </a:solidFill>
              <a:latin typeface="Arial"/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02A8AF40-A4A5-43CF-A6F0-9A209BDCE5C6}"/>
              </a:ext>
            </a:extLst>
          </p:cNvPr>
          <p:cNvSpPr/>
          <p:nvPr/>
        </p:nvSpPr>
        <p:spPr>
          <a:xfrm>
            <a:off x="8920497" y="2667779"/>
            <a:ext cx="454915" cy="468434"/>
          </a:xfrm>
          <a:prstGeom prst="chevron">
            <a:avLst/>
          </a:prstGeom>
          <a:solidFill>
            <a:schemeClr val="bg1">
              <a:alpha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endParaRPr lang="en-US" sz="135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2F33F2B-D1F6-7D5E-7500-38D24EBC7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041" y="3007784"/>
            <a:ext cx="1666771" cy="12500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363AD86-CE24-E3DF-90EE-A0CFB672F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415" y="4727586"/>
            <a:ext cx="1666771" cy="1250079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E248DA6D-7913-18C4-7596-6DCF7C1A8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55" y="2667779"/>
            <a:ext cx="1409700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0C3419F6-F13E-829B-F030-3BE5FF778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55" y="3710663"/>
            <a:ext cx="1409700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F6A0E83A-6E58-8C86-5A98-12E413844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30" y="4753547"/>
            <a:ext cx="14192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itle 2">
            <a:extLst>
              <a:ext uri="{FF2B5EF4-FFF2-40B4-BE49-F238E27FC236}">
                <a16:creationId xmlns:a16="http://schemas.microsoft.com/office/drawing/2014/main" id="{2DE63C30-98DB-2954-1188-7F2AC990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964" y="133203"/>
            <a:ext cx="11418072" cy="548640"/>
          </a:xfrm>
        </p:spPr>
        <p:txBody>
          <a:bodyPr/>
          <a:lstStyle/>
          <a:p>
            <a:r>
              <a:rPr lang="en-US" dirty="0"/>
              <a:t>Project Timeline</a:t>
            </a:r>
          </a:p>
        </p:txBody>
      </p:sp>
    </p:spTree>
    <p:extLst>
      <p:ext uri="{BB962C8B-B14F-4D97-AF65-F5344CB8AC3E}">
        <p14:creationId xmlns:p14="http://schemas.microsoft.com/office/powerpoint/2010/main" val="2249140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02A55-2680-F7D1-9752-34D33132E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60E93-8431-F5F8-ABC3-FC60AC9112E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9525" y="6421729"/>
            <a:ext cx="752131" cy="284692"/>
          </a:xfrm>
        </p:spPr>
        <p:txBody>
          <a:bodyPr/>
          <a:lstStyle/>
          <a:p>
            <a:fld id="{11F27F3A-B3E9-41ED-AF8F-A365F10BB65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8301BA-45B5-60F2-1D28-D3A374348734}"/>
              </a:ext>
            </a:extLst>
          </p:cNvPr>
          <p:cNvSpPr txBox="1"/>
          <p:nvPr/>
        </p:nvSpPr>
        <p:spPr>
          <a:xfrm>
            <a:off x="239306" y="1720024"/>
            <a:ext cx="4422013" cy="1538883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u="sng">
                <a:solidFill>
                  <a:srgbClr val="000000"/>
                </a:solidFill>
                <a:latin typeface="Aptos" panose="020B0004020202020204" pitchFamily="34" charset="0"/>
              </a:rPr>
              <a:t>Tool 1: R</a:t>
            </a:r>
            <a:r>
              <a:rPr lang="en-US" sz="1600" b="1" i="0" u="sng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ecommendations for updated job descriptions</a:t>
            </a:r>
          </a:p>
          <a:p>
            <a:pPr algn="ctr"/>
            <a:endParaRPr lang="en-US" sz="600" b="1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Overview document that defines process for </a:t>
            </a:r>
            <a:r>
              <a:rPr lang="en-US" sz="1400" b="1" i="1"/>
              <a:t>how and when </a:t>
            </a:r>
            <a:r>
              <a:rPr lang="en-US" sz="1400"/>
              <a:t>to update job descriptions.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Walks though expectations of hiring managers and shares tips/tricks</a:t>
            </a:r>
            <a:endParaRPr lang="en-US" sz="14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93AD35-338A-A56A-985D-9E30A10EEE0D}"/>
              </a:ext>
            </a:extLst>
          </p:cNvPr>
          <p:cNvSpPr txBox="1"/>
          <p:nvPr/>
        </p:nvSpPr>
        <p:spPr>
          <a:xfrm>
            <a:off x="239306" y="5634337"/>
            <a:ext cx="4422013" cy="861774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u="sng" dirty="0"/>
              <a:t>Tool 3: Bank of Interview Questions</a:t>
            </a:r>
          </a:p>
          <a:p>
            <a:endParaRPr lang="en-US" sz="6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/>
              <a:t>Intro/Instructions for Hiring Managers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/>
              <a:t>Bank of interview questions group by categories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E8B569-E529-A9C7-A1DD-78111BD875F6}"/>
              </a:ext>
            </a:extLst>
          </p:cNvPr>
          <p:cNvSpPr txBox="1"/>
          <p:nvPr/>
        </p:nvSpPr>
        <p:spPr>
          <a:xfrm>
            <a:off x="239306" y="3627738"/>
            <a:ext cx="4422013" cy="1538883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u="sng" dirty="0"/>
              <a:t>Tool 2: Recommendations for </a:t>
            </a:r>
            <a:r>
              <a:rPr lang="en-US" sz="1600" b="1" i="0" u="sng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pre-blocking time for candidate interviews</a:t>
            </a:r>
          </a:p>
          <a:p>
            <a:pPr algn="ctr"/>
            <a:endParaRPr lang="en-US" sz="600" b="1" u="sng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/>
              <a:t>Defines expectations of hiring managers for when to ID interview committee members (within 2 days of job posting) and putting holds on their calendars for potential interview times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295F20-666E-9D34-709D-0B5C2C67414E}"/>
              </a:ext>
            </a:extLst>
          </p:cNvPr>
          <p:cNvSpPr txBox="1"/>
          <p:nvPr/>
        </p:nvSpPr>
        <p:spPr>
          <a:xfrm>
            <a:off x="5104528" y="1340135"/>
            <a:ext cx="1814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When used in Hiring Process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26F890-3F59-F562-717C-89F7D5422DA4}"/>
              </a:ext>
            </a:extLst>
          </p:cNvPr>
          <p:cNvSpPr txBox="1"/>
          <p:nvPr/>
        </p:nvSpPr>
        <p:spPr>
          <a:xfrm>
            <a:off x="7788963" y="1924787"/>
            <a:ext cx="4324882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/>
              <a:t>Step 1: # of Days from RTP to posting </a:t>
            </a:r>
          </a:p>
          <a:p>
            <a:r>
              <a:rPr lang="en-US" sz="1200"/>
              <a:t>Step 3: # of Days from posting closing to applicants referred</a:t>
            </a:r>
          </a:p>
          <a:p>
            <a:r>
              <a:rPr lang="en-US" sz="1200"/>
              <a:t>Step 4: # of Days from applicant referred to candidate selected</a:t>
            </a:r>
          </a:p>
          <a:p>
            <a:r>
              <a:rPr lang="en-US" sz="1200"/>
              <a:t>Step 5: # of Days from candidate selected to salary approval</a:t>
            </a:r>
          </a:p>
          <a:p>
            <a:r>
              <a:rPr lang="en-US" sz="1200"/>
              <a:t>Step 7: # of Day from verbal offer to offer accepted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0E1ADB-38E7-55B5-1BF1-27B42DE97D3C}"/>
              </a:ext>
            </a:extLst>
          </p:cNvPr>
          <p:cNvSpPr txBox="1"/>
          <p:nvPr/>
        </p:nvSpPr>
        <p:spPr>
          <a:xfrm>
            <a:off x="7870928" y="5879484"/>
            <a:ext cx="237215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/>
              <a:t>Step 4: # of Days from applicant referred to candidate selected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B4D5F19E-854C-1253-1BFA-89EFC567D0C4}"/>
              </a:ext>
            </a:extLst>
          </p:cNvPr>
          <p:cNvSpPr/>
          <p:nvPr/>
        </p:nvSpPr>
        <p:spPr>
          <a:xfrm>
            <a:off x="6918813" y="2386899"/>
            <a:ext cx="87015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22946108-071F-038A-C205-2A40331E785F}"/>
              </a:ext>
            </a:extLst>
          </p:cNvPr>
          <p:cNvSpPr/>
          <p:nvPr/>
        </p:nvSpPr>
        <p:spPr>
          <a:xfrm>
            <a:off x="6954527" y="6064598"/>
            <a:ext cx="897438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189CBA0A-E132-884D-46FD-FDACED4B9820}"/>
              </a:ext>
            </a:extLst>
          </p:cNvPr>
          <p:cNvSpPr/>
          <p:nvPr/>
        </p:nvSpPr>
        <p:spPr>
          <a:xfrm>
            <a:off x="7113194" y="4311594"/>
            <a:ext cx="719808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27D294B-E6C5-E496-37DE-53177DA27749}"/>
              </a:ext>
            </a:extLst>
          </p:cNvPr>
          <p:cNvSpPr txBox="1"/>
          <p:nvPr/>
        </p:nvSpPr>
        <p:spPr>
          <a:xfrm>
            <a:off x="8109084" y="1381470"/>
            <a:ext cx="3684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/>
              <a:t>Hiring Process Metric Effected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E09A33-8E42-B008-14DB-B90A6F0AF62C}"/>
              </a:ext>
            </a:extLst>
          </p:cNvPr>
          <p:cNvSpPr txBox="1"/>
          <p:nvPr/>
        </p:nvSpPr>
        <p:spPr>
          <a:xfrm>
            <a:off x="5257554" y="2063733"/>
            <a:ext cx="166125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/>
              <a:t>Step 1: Hiring manager Developing RTP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35D4B80-C343-B0A7-EA7F-94ED41156FBB}"/>
              </a:ext>
            </a:extLst>
          </p:cNvPr>
          <p:cNvSpPr txBox="1"/>
          <p:nvPr/>
        </p:nvSpPr>
        <p:spPr>
          <a:xfrm>
            <a:off x="7833002" y="4080761"/>
            <a:ext cx="237215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Step 4: # of Days from applicant referred to candidate selected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115ABD-6AF0-8C94-0740-D3152139C7DE}"/>
              </a:ext>
            </a:extLst>
          </p:cNvPr>
          <p:cNvSpPr txBox="1"/>
          <p:nvPr/>
        </p:nvSpPr>
        <p:spPr>
          <a:xfrm>
            <a:off x="5274305" y="5764917"/>
            <a:ext cx="166125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/>
              <a:t>Step 4: Hiring manager conducting Interviews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318E4A9-2F56-9E68-7032-182EA6C03CFF}"/>
              </a:ext>
            </a:extLst>
          </p:cNvPr>
          <p:cNvSpPr txBox="1"/>
          <p:nvPr/>
        </p:nvSpPr>
        <p:spPr>
          <a:xfrm>
            <a:off x="5257554" y="4173095"/>
            <a:ext cx="1814285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/>
              <a:t>Step 2: Position Posted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A728359A-5262-74F8-D9D3-A25DF5496A07}"/>
              </a:ext>
            </a:extLst>
          </p:cNvPr>
          <p:cNvSpPr/>
          <p:nvPr/>
        </p:nvSpPr>
        <p:spPr>
          <a:xfrm>
            <a:off x="4715670" y="2364038"/>
            <a:ext cx="518475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A19D90AA-C4CF-078C-11A9-CA93A49B4001}"/>
              </a:ext>
            </a:extLst>
          </p:cNvPr>
          <p:cNvSpPr/>
          <p:nvPr/>
        </p:nvSpPr>
        <p:spPr>
          <a:xfrm>
            <a:off x="4700199" y="4281685"/>
            <a:ext cx="518475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9DD44644-161C-4D78-8AA4-44919C9A5609}"/>
              </a:ext>
            </a:extLst>
          </p:cNvPr>
          <p:cNvSpPr/>
          <p:nvPr/>
        </p:nvSpPr>
        <p:spPr>
          <a:xfrm>
            <a:off x="4706019" y="6042364"/>
            <a:ext cx="518475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itle 2">
            <a:extLst>
              <a:ext uri="{FF2B5EF4-FFF2-40B4-BE49-F238E27FC236}">
                <a16:creationId xmlns:a16="http://schemas.microsoft.com/office/drawing/2014/main" id="{D1715501-46A9-B9B2-B734-403F7DE5B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964" y="133203"/>
            <a:ext cx="11418072" cy="548640"/>
          </a:xfrm>
        </p:spPr>
        <p:txBody>
          <a:bodyPr/>
          <a:lstStyle/>
          <a:p>
            <a:r>
              <a:rPr lang="en-US" dirty="0"/>
              <a:t>Project Deliverables</a:t>
            </a:r>
          </a:p>
        </p:txBody>
      </p:sp>
    </p:spTree>
    <p:extLst>
      <p:ext uri="{BB962C8B-B14F-4D97-AF65-F5344CB8AC3E}">
        <p14:creationId xmlns:p14="http://schemas.microsoft.com/office/powerpoint/2010/main" val="2022005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C7DF4-AF69-D980-CE74-B5CC6D813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E93DC-D13D-9D5A-8797-2A2A310CA05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9525" y="6421729"/>
            <a:ext cx="752131" cy="284692"/>
          </a:xfrm>
        </p:spPr>
        <p:txBody>
          <a:bodyPr/>
          <a:lstStyle/>
          <a:p>
            <a:fld id="{11F27F3A-B3E9-41ED-AF8F-A365F10BB65F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461A655-5BC0-3E9A-3B96-827775894E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167331"/>
              </p:ext>
            </p:extLst>
          </p:nvPr>
        </p:nvGraphicFramePr>
        <p:xfrm>
          <a:off x="106679" y="1017386"/>
          <a:ext cx="12149976" cy="5605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8587ABD-89E7-236A-BA84-F9A797A9DDD3}"/>
              </a:ext>
            </a:extLst>
          </p:cNvPr>
          <p:cNvSpPr txBox="1"/>
          <p:nvPr/>
        </p:nvSpPr>
        <p:spPr>
          <a:xfrm>
            <a:off x="9940899" y="6324687"/>
            <a:ext cx="1507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* Counter offer required salary changes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A5EE9D-A40C-3B85-72A0-C9209CA91297}"/>
              </a:ext>
            </a:extLst>
          </p:cNvPr>
          <p:cNvSpPr txBox="1"/>
          <p:nvPr/>
        </p:nvSpPr>
        <p:spPr>
          <a:xfrm>
            <a:off x="1130997" y="1669342"/>
            <a:ext cx="5908431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Cumulative Average Number of Day Over Target through Step 5</a:t>
            </a:r>
          </a:p>
          <a:p>
            <a:pPr algn="ctr"/>
            <a:r>
              <a:rPr lang="en-US" sz="1600" b="1" i="1" dirty="0"/>
              <a:t>QI Pilot: 49.03 Days	      Control: 90 Days 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73EBDA7D-047E-0E36-EE54-3132ECC71C19}"/>
              </a:ext>
            </a:extLst>
          </p:cNvPr>
          <p:cNvSpPr/>
          <p:nvPr/>
        </p:nvSpPr>
        <p:spPr>
          <a:xfrm>
            <a:off x="924448" y="4394365"/>
            <a:ext cx="120580" cy="130629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3B3FA150-DA7C-5B51-EA29-32AEBB4112C0}"/>
              </a:ext>
            </a:extLst>
          </p:cNvPr>
          <p:cNvSpPr/>
          <p:nvPr/>
        </p:nvSpPr>
        <p:spPr>
          <a:xfrm>
            <a:off x="4228680" y="5113381"/>
            <a:ext cx="120580" cy="130629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69DC35C7-4E5B-5F49-5B11-2681C703EC21}"/>
              </a:ext>
            </a:extLst>
          </p:cNvPr>
          <p:cNvSpPr/>
          <p:nvPr/>
        </p:nvSpPr>
        <p:spPr>
          <a:xfrm>
            <a:off x="7519516" y="4329050"/>
            <a:ext cx="120580" cy="130629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0F6F2393-7A04-1DA2-4A00-8684B390201A}"/>
              </a:ext>
            </a:extLst>
          </p:cNvPr>
          <p:cNvSpPr/>
          <p:nvPr/>
        </p:nvSpPr>
        <p:spPr>
          <a:xfrm>
            <a:off x="10847195" y="4329050"/>
            <a:ext cx="120580" cy="130629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3510FCF4-3CAD-54C9-7C98-669F15BA107E}"/>
              </a:ext>
            </a:extLst>
          </p:cNvPr>
          <p:cNvSpPr/>
          <p:nvPr/>
        </p:nvSpPr>
        <p:spPr>
          <a:xfrm>
            <a:off x="3140710" y="2523145"/>
            <a:ext cx="241164" cy="260590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4A53F0-61DF-C8F6-8B72-4A5F252160BF}"/>
              </a:ext>
            </a:extLst>
          </p:cNvPr>
          <p:cNvSpPr txBox="1"/>
          <p:nvPr/>
        </p:nvSpPr>
        <p:spPr>
          <a:xfrm>
            <a:off x="3330467" y="2527613"/>
            <a:ext cx="2217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Effected by Time to Hire Tools</a:t>
            </a:r>
            <a:endParaRPr lang="en-US" sz="16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35E414-64C8-5F96-62BC-244CE641BC40}"/>
              </a:ext>
            </a:extLst>
          </p:cNvPr>
          <p:cNvSpPr txBox="1"/>
          <p:nvPr/>
        </p:nvSpPr>
        <p:spPr>
          <a:xfrm>
            <a:off x="5186115" y="5633328"/>
            <a:ext cx="293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=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A6F23054-91E0-E6CB-4485-FCD867ECC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964" y="133203"/>
            <a:ext cx="11418072" cy="548640"/>
          </a:xfrm>
        </p:spPr>
        <p:txBody>
          <a:bodyPr/>
          <a:lstStyle/>
          <a:p>
            <a:r>
              <a:rPr lang="en-US" dirty="0"/>
              <a:t>Project Outcomes</a:t>
            </a:r>
          </a:p>
        </p:txBody>
      </p:sp>
    </p:spTree>
    <p:extLst>
      <p:ext uri="{BB962C8B-B14F-4D97-AF65-F5344CB8AC3E}">
        <p14:creationId xmlns:p14="http://schemas.microsoft.com/office/powerpoint/2010/main" val="3904220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6F462-D5D1-A38A-C456-5E9DBF22A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41EBE-290D-5CDB-FFF6-06BF929B585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9525" y="6421729"/>
            <a:ext cx="752131" cy="284692"/>
          </a:xfrm>
        </p:spPr>
        <p:txBody>
          <a:bodyPr/>
          <a:lstStyle/>
          <a:p>
            <a:fld id="{11F27F3A-B3E9-41ED-AF8F-A365F10BB65F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8786618-3CBD-71F7-5EC2-633BCED0B3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373284"/>
              </p:ext>
            </p:extLst>
          </p:nvPr>
        </p:nvGraphicFramePr>
        <p:xfrm>
          <a:off x="187036" y="2298790"/>
          <a:ext cx="5746173" cy="3616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4424DAB-D537-7FC7-67D6-0042EC1A8C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605403"/>
              </p:ext>
            </p:extLst>
          </p:nvPr>
        </p:nvGraphicFramePr>
        <p:xfrm>
          <a:off x="6626571" y="2298790"/>
          <a:ext cx="5559135" cy="2983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8BBD652E-08A6-6DE8-94B0-807789AEB5F3}"/>
              </a:ext>
            </a:extLst>
          </p:cNvPr>
          <p:cNvSpPr/>
          <p:nvPr/>
        </p:nvSpPr>
        <p:spPr>
          <a:xfrm>
            <a:off x="5209202" y="2609557"/>
            <a:ext cx="633046" cy="267286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428B8C4A-19CC-F29E-59FE-DF2EEBC3454B}"/>
              </a:ext>
            </a:extLst>
          </p:cNvPr>
          <p:cNvSpPr/>
          <p:nvPr/>
        </p:nvSpPr>
        <p:spPr>
          <a:xfrm>
            <a:off x="5926915" y="3756075"/>
            <a:ext cx="699656" cy="18991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28BF63F-8AEA-973C-4250-F028156FB8E8}"/>
              </a:ext>
            </a:extLst>
          </p:cNvPr>
          <p:cNvSpPr txBox="1"/>
          <p:nvPr/>
        </p:nvSpPr>
        <p:spPr>
          <a:xfrm>
            <a:off x="2916534" y="1048727"/>
            <a:ext cx="6358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Status of Vacant Positions</a:t>
            </a:r>
          </a:p>
        </p:txBody>
      </p:sp>
      <p:sp>
        <p:nvSpPr>
          <p:cNvPr id="55" name="Title 2">
            <a:extLst>
              <a:ext uri="{FF2B5EF4-FFF2-40B4-BE49-F238E27FC236}">
                <a16:creationId xmlns:a16="http://schemas.microsoft.com/office/drawing/2014/main" id="{DF2E323B-EC24-D38F-B2F3-D12835FE6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964" y="133203"/>
            <a:ext cx="11418072" cy="548640"/>
          </a:xfrm>
        </p:spPr>
        <p:txBody>
          <a:bodyPr/>
          <a:lstStyle/>
          <a:p>
            <a:r>
              <a:rPr lang="en-US" dirty="0"/>
              <a:t>Deep Dive into Vacant Positions</a:t>
            </a:r>
          </a:p>
        </p:txBody>
      </p:sp>
    </p:spTree>
    <p:extLst>
      <p:ext uri="{BB962C8B-B14F-4D97-AF65-F5344CB8AC3E}">
        <p14:creationId xmlns:p14="http://schemas.microsoft.com/office/powerpoint/2010/main" val="1686620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C96BB-6796-8A15-3AA4-4CE3332FE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CDE20-E7C1-6497-321A-89A9BBB3E12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99525" y="6421729"/>
            <a:ext cx="752131" cy="284692"/>
          </a:xfrm>
        </p:spPr>
        <p:txBody>
          <a:bodyPr/>
          <a:lstStyle/>
          <a:p>
            <a:fld id="{11F27F3A-B3E9-41ED-AF8F-A365F10BB65F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24124A-390E-3409-DAAB-314E317E35EC}"/>
              </a:ext>
            </a:extLst>
          </p:cNvPr>
          <p:cNvSpPr txBox="1"/>
          <p:nvPr/>
        </p:nvSpPr>
        <p:spPr>
          <a:xfrm>
            <a:off x="647003" y="2621488"/>
            <a:ext cx="2065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Problem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7EE292-E132-EBAB-1BC8-45B9D450B871}"/>
              </a:ext>
            </a:extLst>
          </p:cNvPr>
          <p:cNvSpPr txBox="1"/>
          <p:nvPr/>
        </p:nvSpPr>
        <p:spPr>
          <a:xfrm>
            <a:off x="4517149" y="1681628"/>
            <a:ext cx="2413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Issues that extend hiring process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7DF603-B60D-5DEC-CDB2-17D8D60A5F70}"/>
              </a:ext>
            </a:extLst>
          </p:cNvPr>
          <p:cNvSpPr txBox="1"/>
          <p:nvPr/>
        </p:nvSpPr>
        <p:spPr>
          <a:xfrm>
            <a:off x="8135694" y="1631107"/>
            <a:ext cx="2065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Root Cause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58579D-A00A-3DCE-0585-D667FDAA26FB}"/>
              </a:ext>
            </a:extLst>
          </p:cNvPr>
          <p:cNvGrpSpPr/>
          <p:nvPr/>
        </p:nvGrpSpPr>
        <p:grpSpPr>
          <a:xfrm>
            <a:off x="205077" y="3270331"/>
            <a:ext cx="3222660" cy="1622612"/>
            <a:chOff x="0" y="2514780"/>
            <a:chExt cx="3731523" cy="1422052"/>
          </a:xfrm>
          <a:solidFill>
            <a:srgbClr val="96BDE2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984C631-2F2D-1861-852B-A42ED2AB3297}"/>
                </a:ext>
              </a:extLst>
            </p:cNvPr>
            <p:cNvSpPr/>
            <p:nvPr/>
          </p:nvSpPr>
          <p:spPr>
            <a:xfrm>
              <a:off x="0" y="2514780"/>
              <a:ext cx="3731523" cy="1422052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id="{DB996DA7-DDC7-EE53-5659-A28F0E107B38}"/>
                </a:ext>
              </a:extLst>
            </p:cNvPr>
            <p:cNvSpPr txBox="1"/>
            <p:nvPr/>
          </p:nvSpPr>
          <p:spPr>
            <a:xfrm>
              <a:off x="41650" y="2556430"/>
              <a:ext cx="3648223" cy="133875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i="0" kern="1200" dirty="0"/>
                <a:t>Hiring Managers are encountering challenges in the hiring process that extend the hiring process – and the longer it takes to fill a position, the more likely hiring managers are to experience hiring hesitancy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B4C479-F8A6-E571-F48A-C36501C70E5C}"/>
              </a:ext>
            </a:extLst>
          </p:cNvPr>
          <p:cNvGrpSpPr/>
          <p:nvPr/>
        </p:nvGrpSpPr>
        <p:grpSpPr>
          <a:xfrm>
            <a:off x="4329943" y="2445161"/>
            <a:ext cx="2844105" cy="818950"/>
            <a:chOff x="4874820" y="1433826"/>
            <a:chExt cx="2844105" cy="1422052"/>
          </a:xfrm>
          <a:solidFill>
            <a:srgbClr val="96BDE2"/>
          </a:solidFill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85515A9-EB5A-567B-7C5E-411EF1BEA455}"/>
                </a:ext>
              </a:extLst>
            </p:cNvPr>
            <p:cNvSpPr/>
            <p:nvPr/>
          </p:nvSpPr>
          <p:spPr>
            <a:xfrm>
              <a:off x="4874820" y="1433826"/>
              <a:ext cx="2844105" cy="1422052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id="{7FBE8886-004F-CF0C-C04B-2FCFCB15F5CC}"/>
                </a:ext>
              </a:extLst>
            </p:cNvPr>
            <p:cNvSpPr txBox="1"/>
            <p:nvPr/>
          </p:nvSpPr>
          <p:spPr>
            <a:xfrm>
              <a:off x="4916470" y="1484743"/>
              <a:ext cx="2760805" cy="133875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/>
                <a:t>Outdated Hiring Manager Resource Information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B34CBAC-5059-FCB0-152A-3CC35DAAC46C}"/>
              </a:ext>
            </a:extLst>
          </p:cNvPr>
          <p:cNvGrpSpPr/>
          <p:nvPr/>
        </p:nvGrpSpPr>
        <p:grpSpPr>
          <a:xfrm>
            <a:off x="4301649" y="3660274"/>
            <a:ext cx="2844105" cy="883191"/>
            <a:chOff x="4874820" y="3896134"/>
            <a:chExt cx="2844105" cy="1422052"/>
          </a:xfrm>
          <a:solidFill>
            <a:srgbClr val="96BDE2"/>
          </a:solidFill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810FEB82-DC4A-A061-B63F-CF75559011A2}"/>
                </a:ext>
              </a:extLst>
            </p:cNvPr>
            <p:cNvSpPr/>
            <p:nvPr/>
          </p:nvSpPr>
          <p:spPr>
            <a:xfrm>
              <a:off x="4874820" y="3896134"/>
              <a:ext cx="2844105" cy="1422052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id="{F5DFEA33-67B5-53B4-EF8D-E847ECDD9D16}"/>
                </a:ext>
              </a:extLst>
            </p:cNvPr>
            <p:cNvSpPr txBox="1"/>
            <p:nvPr/>
          </p:nvSpPr>
          <p:spPr>
            <a:xfrm>
              <a:off x="4916470" y="3937784"/>
              <a:ext cx="2760805" cy="133875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/>
                <a:t>Delays due to undefined processes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B1E8C30-9718-A22D-50B9-A19453B0E6CC}"/>
              </a:ext>
            </a:extLst>
          </p:cNvPr>
          <p:cNvGrpSpPr/>
          <p:nvPr/>
        </p:nvGrpSpPr>
        <p:grpSpPr>
          <a:xfrm>
            <a:off x="7746342" y="4161414"/>
            <a:ext cx="3229670" cy="665940"/>
            <a:chOff x="8856568" y="3691714"/>
            <a:chExt cx="2844105" cy="1422052"/>
          </a:xfrm>
          <a:solidFill>
            <a:srgbClr val="96BDE2"/>
          </a:solidFill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1EA6F33F-B9EA-7D16-5D21-1690F04E267B}"/>
                </a:ext>
              </a:extLst>
            </p:cNvPr>
            <p:cNvSpPr/>
            <p:nvPr/>
          </p:nvSpPr>
          <p:spPr>
            <a:xfrm>
              <a:off x="8856568" y="3691714"/>
              <a:ext cx="2844105" cy="1422052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32F6B79D-FEE3-F725-328D-9565B83D3F59}"/>
                </a:ext>
              </a:extLst>
            </p:cNvPr>
            <p:cNvSpPr txBox="1"/>
            <p:nvPr/>
          </p:nvSpPr>
          <p:spPr>
            <a:xfrm>
              <a:off x="8898218" y="3733364"/>
              <a:ext cx="2760805" cy="133875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/>
                <a:t>HMs </a:t>
              </a:r>
              <a:r>
                <a:rPr lang="en-US" sz="1400"/>
                <a:t>u</a:t>
              </a:r>
              <a:r>
                <a:rPr lang="en-US" sz="1400" kern="1200"/>
                <a:t>nclear how to navigate </a:t>
              </a:r>
              <a:r>
                <a:rPr lang="en-US" sz="1400"/>
                <a:t>s</a:t>
              </a:r>
              <a:r>
                <a:rPr lang="en-US" sz="1400" kern="1200"/>
                <a:t>alary negotiations and budgeting issues</a:t>
              </a:r>
            </a:p>
          </p:txBody>
        </p:sp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0D6F295-7EBC-BB6F-27AD-4AACC29CA6D8}"/>
              </a:ext>
            </a:extLst>
          </p:cNvPr>
          <p:cNvSpPr>
            <a:spLocks/>
          </p:cNvSpPr>
          <p:nvPr/>
        </p:nvSpPr>
        <p:spPr>
          <a:xfrm>
            <a:off x="7746341" y="2951573"/>
            <a:ext cx="3229671" cy="795509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60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6690A8E-F9F2-6894-959A-39B8CDB8165D}"/>
              </a:ext>
            </a:extLst>
          </p:cNvPr>
          <p:cNvSpPr/>
          <p:nvPr/>
        </p:nvSpPr>
        <p:spPr>
          <a:xfrm>
            <a:off x="7746345" y="2098996"/>
            <a:ext cx="3229673" cy="646331"/>
          </a:xfrm>
          <a:prstGeom prst="roundRect">
            <a:avLst>
              <a:gd name="adj" fmla="val 10000"/>
            </a:avLst>
          </a:prstGeom>
          <a:solidFill>
            <a:srgbClr val="96BDE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HR SharePoint/NEOGOV Recruitment Guide not up-to-date</a:t>
            </a:r>
          </a:p>
        </p:txBody>
      </p:sp>
      <p:sp>
        <p:nvSpPr>
          <p:cNvPr id="25" name="Rectangle: Rounded Corners 4">
            <a:extLst>
              <a:ext uri="{FF2B5EF4-FFF2-40B4-BE49-F238E27FC236}">
                <a16:creationId xmlns:a16="http://schemas.microsoft.com/office/drawing/2014/main" id="{32C7BEFE-B8D0-21C6-C49D-E5FA342E4002}"/>
              </a:ext>
            </a:extLst>
          </p:cNvPr>
          <p:cNvSpPr txBox="1">
            <a:spLocks/>
          </p:cNvSpPr>
          <p:nvPr/>
        </p:nvSpPr>
        <p:spPr>
          <a:xfrm>
            <a:off x="7793637" y="2962265"/>
            <a:ext cx="3229672" cy="809389"/>
          </a:xfrm>
          <a:prstGeom prst="rect">
            <a:avLst/>
          </a:prstGeom>
          <a:solidFill>
            <a:srgbClr val="96BDE2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marL="0" lvl="0" indent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Lack of guidance on navigating reposting process when needed (</a:t>
            </a:r>
            <a:r>
              <a:rPr lang="en-US" sz="1400" i="1" kern="1200"/>
              <a:t>no qualified candidates or rejected offer)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9C5D473-2B10-6FAD-A47B-8E95860B8F5A}"/>
              </a:ext>
            </a:extLst>
          </p:cNvPr>
          <p:cNvGrpSpPr/>
          <p:nvPr/>
        </p:nvGrpSpPr>
        <p:grpSpPr>
          <a:xfrm>
            <a:off x="4280824" y="5065961"/>
            <a:ext cx="2844105" cy="818950"/>
            <a:chOff x="4874820" y="1433826"/>
            <a:chExt cx="2844105" cy="1422052"/>
          </a:xfrm>
          <a:solidFill>
            <a:srgbClr val="96BDE2"/>
          </a:solidFill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53C6993-027A-27BA-A7FB-C12A827D0E13}"/>
                </a:ext>
              </a:extLst>
            </p:cNvPr>
            <p:cNvSpPr/>
            <p:nvPr/>
          </p:nvSpPr>
          <p:spPr>
            <a:xfrm>
              <a:off x="4874820" y="1433826"/>
              <a:ext cx="2844105" cy="1422052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: Rounded Corners 4">
              <a:extLst>
                <a:ext uri="{FF2B5EF4-FFF2-40B4-BE49-F238E27FC236}">
                  <a16:creationId xmlns:a16="http://schemas.microsoft.com/office/drawing/2014/main" id="{CDD7C13B-C134-D702-100E-B32A1EE73243}"/>
                </a:ext>
              </a:extLst>
            </p:cNvPr>
            <p:cNvSpPr txBox="1"/>
            <p:nvPr/>
          </p:nvSpPr>
          <p:spPr>
            <a:xfrm>
              <a:off x="4916470" y="1484743"/>
              <a:ext cx="2760805" cy="133875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/>
                <a:t>Limited number of/Loss of qualified candidates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F6A3B63-BA21-6C98-F1C1-2A89E5A4C6CE}"/>
              </a:ext>
            </a:extLst>
          </p:cNvPr>
          <p:cNvGrpSpPr/>
          <p:nvPr/>
        </p:nvGrpSpPr>
        <p:grpSpPr>
          <a:xfrm>
            <a:off x="7746341" y="5133401"/>
            <a:ext cx="3229670" cy="665940"/>
            <a:chOff x="8856568" y="3691714"/>
            <a:chExt cx="2844105" cy="1422052"/>
          </a:xfrm>
          <a:solidFill>
            <a:srgbClr val="96BDE2"/>
          </a:solidFill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A4014E8D-F636-56A6-5AC7-4B5ABD802DEF}"/>
                </a:ext>
              </a:extLst>
            </p:cNvPr>
            <p:cNvSpPr/>
            <p:nvPr/>
          </p:nvSpPr>
          <p:spPr>
            <a:xfrm>
              <a:off x="8856568" y="3691714"/>
              <a:ext cx="2844105" cy="1422052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ectangle: Rounded Corners 4">
              <a:extLst>
                <a:ext uri="{FF2B5EF4-FFF2-40B4-BE49-F238E27FC236}">
                  <a16:creationId xmlns:a16="http://schemas.microsoft.com/office/drawing/2014/main" id="{FDBD1D61-C179-E5A4-5D30-F35BF6371FFF}"/>
                </a:ext>
              </a:extLst>
            </p:cNvPr>
            <p:cNvSpPr txBox="1"/>
            <p:nvPr/>
          </p:nvSpPr>
          <p:spPr>
            <a:xfrm>
              <a:off x="8898218" y="3733364"/>
              <a:ext cx="2760805" cy="133875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/>
                <a:t>Delays/Extended time to hire timeline (specifically after step 4)</a:t>
              </a:r>
            </a:p>
          </p:txBody>
        </p:sp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6D367B3-5DF0-E4F1-2209-B3E764526F02}"/>
              </a:ext>
            </a:extLst>
          </p:cNvPr>
          <p:cNvCxnSpPr>
            <a:cxnSpLocks/>
            <a:stCxn id="14" idx="3"/>
            <a:endCxn id="24" idx="1"/>
          </p:cNvCxnSpPr>
          <p:nvPr/>
        </p:nvCxnSpPr>
        <p:spPr>
          <a:xfrm flipV="1">
            <a:off x="7174048" y="2422162"/>
            <a:ext cx="572297" cy="432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B7563CC-A946-F493-6213-6AB97324A673}"/>
              </a:ext>
            </a:extLst>
          </p:cNvPr>
          <p:cNvCxnSpPr>
            <a:cxnSpLocks/>
            <a:stCxn id="19" idx="3"/>
            <a:endCxn id="25" idx="1"/>
          </p:cNvCxnSpPr>
          <p:nvPr/>
        </p:nvCxnSpPr>
        <p:spPr>
          <a:xfrm flipV="1">
            <a:off x="7104104" y="3366960"/>
            <a:ext cx="689533" cy="7349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0328BFA-A910-C88A-2235-A28F583E2CCC}"/>
              </a:ext>
            </a:extLst>
          </p:cNvPr>
          <p:cNvCxnSpPr>
            <a:cxnSpLocks/>
            <a:stCxn id="18" idx="3"/>
            <a:endCxn id="21" idx="1"/>
          </p:cNvCxnSpPr>
          <p:nvPr/>
        </p:nvCxnSpPr>
        <p:spPr>
          <a:xfrm>
            <a:off x="7145754" y="4101870"/>
            <a:ext cx="600588" cy="3925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01326C9-5E81-367E-3E8E-7F7AF4BD20EB}"/>
              </a:ext>
            </a:extLst>
          </p:cNvPr>
          <p:cNvCxnSpPr>
            <a:stCxn id="27" idx="3"/>
            <a:endCxn id="30" idx="1"/>
          </p:cNvCxnSpPr>
          <p:nvPr/>
        </p:nvCxnSpPr>
        <p:spPr>
          <a:xfrm flipV="1">
            <a:off x="7124929" y="5466371"/>
            <a:ext cx="621412" cy="90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1800E3A-6026-CE6C-681B-A8B33173C88F}"/>
              </a:ext>
            </a:extLst>
          </p:cNvPr>
          <p:cNvCxnSpPr>
            <a:stCxn id="11" idx="3"/>
            <a:endCxn id="14" idx="1"/>
          </p:cNvCxnSpPr>
          <p:nvPr/>
        </p:nvCxnSpPr>
        <p:spPr>
          <a:xfrm flipV="1">
            <a:off x="3427737" y="2859973"/>
            <a:ext cx="943856" cy="12216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733711A-65BE-979E-EE83-50F32533B2A6}"/>
              </a:ext>
            </a:extLst>
          </p:cNvPr>
          <p:cNvCxnSpPr>
            <a:stCxn id="12" idx="3"/>
            <a:endCxn id="19" idx="1"/>
          </p:cNvCxnSpPr>
          <p:nvPr/>
        </p:nvCxnSpPr>
        <p:spPr>
          <a:xfrm>
            <a:off x="3391767" y="4081637"/>
            <a:ext cx="951532" cy="202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9E4092C-14CC-0927-BDAF-F647713A0208}"/>
              </a:ext>
            </a:extLst>
          </p:cNvPr>
          <p:cNvCxnSpPr>
            <a:stCxn id="12" idx="3"/>
            <a:endCxn id="28" idx="1"/>
          </p:cNvCxnSpPr>
          <p:nvPr/>
        </p:nvCxnSpPr>
        <p:spPr>
          <a:xfrm>
            <a:off x="3391767" y="4081637"/>
            <a:ext cx="930707" cy="13991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DFA854E-EA1D-DEA0-4A83-9026129B3AE8}"/>
              </a:ext>
            </a:extLst>
          </p:cNvPr>
          <p:cNvGrpSpPr/>
          <p:nvPr/>
        </p:nvGrpSpPr>
        <p:grpSpPr>
          <a:xfrm>
            <a:off x="7746341" y="5956897"/>
            <a:ext cx="3229670" cy="665940"/>
            <a:chOff x="8856568" y="3691714"/>
            <a:chExt cx="2844105" cy="1422052"/>
          </a:xfrm>
          <a:solidFill>
            <a:srgbClr val="96BDE2"/>
          </a:solidFill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D1E4428C-4EEC-6D2B-B291-5F1835042C1E}"/>
                </a:ext>
              </a:extLst>
            </p:cNvPr>
            <p:cNvSpPr/>
            <p:nvPr/>
          </p:nvSpPr>
          <p:spPr>
            <a:xfrm>
              <a:off x="8856568" y="3691714"/>
              <a:ext cx="2844105" cy="1422052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Rectangle: Rounded Corners 4">
              <a:extLst>
                <a:ext uri="{FF2B5EF4-FFF2-40B4-BE49-F238E27FC236}">
                  <a16:creationId xmlns:a16="http://schemas.microsoft.com/office/drawing/2014/main" id="{A3781953-8DF7-D16C-A8D9-D3A12DE49E2F}"/>
                </a:ext>
              </a:extLst>
            </p:cNvPr>
            <p:cNvSpPr txBox="1"/>
            <p:nvPr/>
          </p:nvSpPr>
          <p:spPr>
            <a:xfrm>
              <a:off x="8898218" y="3733364"/>
              <a:ext cx="2760805" cy="133875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/>
                <a:t>Position not budgeted at or above median of salary range</a:t>
              </a:r>
            </a:p>
          </p:txBody>
        </p:sp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B76929E-581B-18E4-4DDC-400BB1F0AA3B}"/>
              </a:ext>
            </a:extLst>
          </p:cNvPr>
          <p:cNvCxnSpPr>
            <a:stCxn id="27" idx="3"/>
            <a:endCxn id="40" idx="1"/>
          </p:cNvCxnSpPr>
          <p:nvPr/>
        </p:nvCxnSpPr>
        <p:spPr>
          <a:xfrm>
            <a:off x="7124929" y="5475436"/>
            <a:ext cx="621412" cy="8144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itle 2">
            <a:extLst>
              <a:ext uri="{FF2B5EF4-FFF2-40B4-BE49-F238E27FC236}">
                <a16:creationId xmlns:a16="http://schemas.microsoft.com/office/drawing/2014/main" id="{C7775431-FBF3-6632-5DA5-823AF03D9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964" y="133203"/>
            <a:ext cx="11418072" cy="548640"/>
          </a:xfrm>
        </p:spPr>
        <p:txBody>
          <a:bodyPr/>
          <a:lstStyle/>
          <a:p>
            <a:r>
              <a:rPr lang="en-US" dirty="0"/>
              <a:t>Qualitative Data from Project Hiring Managers</a:t>
            </a:r>
          </a:p>
        </p:txBody>
      </p:sp>
    </p:spTree>
    <p:extLst>
      <p:ext uri="{BB962C8B-B14F-4D97-AF65-F5344CB8AC3E}">
        <p14:creationId xmlns:p14="http://schemas.microsoft.com/office/powerpoint/2010/main" val="1693733076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NC Brand PPT 04.23.15">
      <a:dk1>
        <a:sysClr val="windowText" lastClr="000000"/>
      </a:dk1>
      <a:lt1>
        <a:srgbClr val="FFFFFF"/>
      </a:lt1>
      <a:dk2>
        <a:srgbClr val="1F497D"/>
      </a:dk2>
      <a:lt2>
        <a:srgbClr val="EEECE1"/>
      </a:lt2>
      <a:accent1>
        <a:srgbClr val="7F9E3F"/>
      </a:accent1>
      <a:accent2>
        <a:srgbClr val="52849C"/>
      </a:accent2>
      <a:accent3>
        <a:srgbClr val="1F497D"/>
      </a:accent3>
      <a:accent4>
        <a:srgbClr val="71C9C5"/>
      </a:accent4>
      <a:accent5>
        <a:srgbClr val="6D2E75"/>
      </a:accent5>
      <a:accent6>
        <a:srgbClr val="F6D888"/>
      </a:accent6>
      <a:hlink>
        <a:srgbClr val="52849C"/>
      </a:hlink>
      <a:folHlink>
        <a:srgbClr val="52849C"/>
      </a:folHlink>
    </a:clrScheme>
    <a:fontScheme name="TNR/Arial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NC Brand PPT 04.23.15">
      <a:dk1>
        <a:sysClr val="windowText" lastClr="000000"/>
      </a:dk1>
      <a:lt1>
        <a:srgbClr val="FFFFFF"/>
      </a:lt1>
      <a:dk2>
        <a:srgbClr val="1F497D"/>
      </a:dk2>
      <a:lt2>
        <a:srgbClr val="EEECE1"/>
      </a:lt2>
      <a:accent1>
        <a:srgbClr val="7F9E3F"/>
      </a:accent1>
      <a:accent2>
        <a:srgbClr val="52849C"/>
      </a:accent2>
      <a:accent3>
        <a:srgbClr val="1F497D"/>
      </a:accent3>
      <a:accent4>
        <a:srgbClr val="71C9C5"/>
      </a:accent4>
      <a:accent5>
        <a:srgbClr val="6D2E75"/>
      </a:accent5>
      <a:accent6>
        <a:srgbClr val="F6D888"/>
      </a:accent6>
      <a:hlink>
        <a:srgbClr val="52849C"/>
      </a:hlink>
      <a:folHlink>
        <a:srgbClr val="52849C"/>
      </a:folHlink>
    </a:clrScheme>
    <a:fontScheme name="TNR/Arial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81b79f-e556-4ff4-9933-20836958d330" xsi:nil="true"/>
    <lcf76f155ced4ddcb4097134ff3c332f xmlns="2a761cf9-0e25-4893-a9bd-db14c3a8bbc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3B823E041B9D469270E59863D740A2" ma:contentTypeVersion="18" ma:contentTypeDescription="Create a new document." ma:contentTypeScope="" ma:versionID="45cd1263d7284337e42c7987b74db664">
  <xsd:schema xmlns:xsd="http://www.w3.org/2001/XMLSchema" xmlns:xs="http://www.w3.org/2001/XMLSchema" xmlns:p="http://schemas.microsoft.com/office/2006/metadata/properties" xmlns:ns2="2a761cf9-0e25-4893-a9bd-db14c3a8bbcb" xmlns:ns3="3d81b79f-e556-4ff4-9933-20836958d330" targetNamespace="http://schemas.microsoft.com/office/2006/metadata/properties" ma:root="true" ma:fieldsID="4b5fee7ba7dc6d360e310c5fa6308369" ns2:_="" ns3:_="">
    <xsd:import namespace="2a761cf9-0e25-4893-a9bd-db14c3a8bbcb"/>
    <xsd:import namespace="3d81b79f-e556-4ff4-9933-20836958d3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761cf9-0e25-4893-a9bd-db14c3a8bb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eeeee5c-c935-4007-a126-91ef793ffb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81b79f-e556-4ff4-9933-20836958d33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e339afc-1bb9-4ab6-a81c-d933ba2cb557}" ma:internalName="TaxCatchAll" ma:showField="CatchAllData" ma:web="3d81b79f-e556-4ff4-9933-20836958d3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6B8D65-29DD-4FB2-8441-0C55ECDE04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EEA46A-ECBD-435D-9164-8EBA661AC54A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3d81b79f-e556-4ff4-9933-20836958d330"/>
    <ds:schemaRef ds:uri="2a761cf9-0e25-4893-a9bd-db14c3a8bbc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AE71DF8-C01F-440A-9A3E-3E986C2B9A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761cf9-0e25-4893-a9bd-db14c3a8bbcb"/>
    <ds:schemaRef ds:uri="3d81b79f-e556-4ff4-9933-20836958d3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1055</Words>
  <Application>Microsoft Office PowerPoint</Application>
  <PresentationFormat>Widescreen</PresentationFormat>
  <Paragraphs>192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Aptos</vt:lpstr>
      <vt:lpstr>Arial</vt:lpstr>
      <vt:lpstr>Franklin Gothic Demi Cond</vt:lpstr>
      <vt:lpstr>Franklin Gothic Medium</vt:lpstr>
      <vt:lpstr>Franklin Gothic Medium Cond</vt:lpstr>
      <vt:lpstr>Gotham Bold</vt:lpstr>
      <vt:lpstr>Helvetica</vt:lpstr>
      <vt:lpstr>3_Office Theme</vt:lpstr>
      <vt:lpstr>2_Office Theme</vt:lpstr>
      <vt:lpstr>PowerPoint Presentation</vt:lpstr>
      <vt:lpstr>Public Health Improvement</vt:lpstr>
      <vt:lpstr>PowerPoint Presentation</vt:lpstr>
      <vt:lpstr>PowerPoint Presentation</vt:lpstr>
      <vt:lpstr>PowerPoint Presentation</vt:lpstr>
      <vt:lpstr>Momentum – Problem Statement</vt:lpstr>
      <vt:lpstr>Momentum – How are we doing?</vt:lpstr>
      <vt:lpstr>Momentum – Brainstorm</vt:lpstr>
      <vt:lpstr>Momentum – Current State</vt:lpstr>
      <vt:lpstr>Momentum – How are we doing?</vt:lpstr>
      <vt:lpstr>Momentum – Brainstorm</vt:lpstr>
      <vt:lpstr>Momentum – Brainstorm</vt:lpstr>
      <vt:lpstr>Momentum – How are we doing?</vt:lpstr>
      <vt:lpstr>Implementation in Public Health Practice</vt:lpstr>
      <vt:lpstr>Project Timeline</vt:lpstr>
      <vt:lpstr>Project Deliverables</vt:lpstr>
      <vt:lpstr>Project Outcomes</vt:lpstr>
      <vt:lpstr>Deep Dive into Vacant Positions</vt:lpstr>
      <vt:lpstr>Qualitative Data from Project Hiring Managers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Ankrah, Terra</dc:creator>
  <cp:lastModifiedBy>Colton Anderson</cp:lastModifiedBy>
  <cp:revision>3</cp:revision>
  <dcterms:created xsi:type="dcterms:W3CDTF">2025-02-18T16:37:48Z</dcterms:created>
  <dcterms:modified xsi:type="dcterms:W3CDTF">2025-11-06T16:41:21Z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0x010100F63B823E041B9D469270E59863D740A2</vt:lpwstr>
  </property>
  <property fmtid="{D5CDD505-2E9C-101B-9397-08002B2CF9AE}" pid="3" name="MediaServiceImageTags">
    <vt:lpwstr/>
  </property>
</Properties>
</file>